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xml" ContentType="application/vnd.openxmlformats-officedocument.presentationml.notesSlide+xml"/>
  <Override PartName="/ppt/tags/tag14.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0" r:id="rId2"/>
    <p:sldId id="265" r:id="rId3"/>
    <p:sldId id="266" r:id="rId4"/>
    <p:sldId id="267" r:id="rId5"/>
    <p:sldId id="268" r:id="rId6"/>
    <p:sldId id="258" r:id="rId7"/>
    <p:sldId id="259" r:id="rId8"/>
    <p:sldId id="260" r:id="rId9"/>
    <p:sldId id="261" r:id="rId10"/>
    <p:sldId id="262" r:id="rId11"/>
    <p:sldId id="263" r:id="rId12"/>
    <p:sldId id="274" r:id="rId13"/>
    <p:sldId id="264" r:id="rId14"/>
    <p:sldId id="271"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351" autoAdjust="0"/>
  </p:normalViewPr>
  <p:slideViewPr>
    <p:cSldViewPr>
      <p:cViewPr>
        <p:scale>
          <a:sx n="110" d="100"/>
          <a:sy n="110" d="100"/>
        </p:scale>
        <p:origin x="-1644" y="15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A96540-D375-4AF6-BA7B-29F8372D8C18}" type="datetimeFigureOut">
              <a:rPr lang="en-GB" smtClean="0"/>
              <a:pPr/>
              <a:t>05/03/2014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CC684BE-8F9B-4182-A33E-56225B495867}" type="slidenum">
              <a:rPr lang="en-GB" smtClean="0"/>
              <a:pPr/>
              <a:t>‹nr.›</a:t>
            </a:fld>
            <a:endParaRPr lang="en-GB"/>
          </a:p>
        </p:txBody>
      </p:sp>
    </p:spTree>
    <p:extLst>
      <p:ext uri="{BB962C8B-B14F-4D97-AF65-F5344CB8AC3E}">
        <p14:creationId xmlns:p14="http://schemas.microsoft.com/office/powerpoint/2010/main" val="4263579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C73BDFD7-3D26-4C47-972E-FA6F913B7D6E}" type="slidenum">
              <a:rPr lang="en-US" sz="2200" smtClean="0">
                <a:solidFill>
                  <a:schemeClr val="tx2"/>
                </a:solidFill>
                <a:latin typeface="Arial" pitchFamily="34" charset="0"/>
                <a:ea typeface="ヒラギノ角ゴ Pro W3"/>
                <a:cs typeface="ヒラギノ角ゴ Pro W3"/>
              </a:rPr>
              <a:pPr/>
              <a:t>3</a:t>
            </a:fld>
            <a:endParaRPr lang="en-US" sz="2200" smtClean="0">
              <a:solidFill>
                <a:schemeClr val="tx2"/>
              </a:solidFill>
              <a:latin typeface="Arial" pitchFamily="34" charset="0"/>
              <a:ea typeface="ヒラギノ角ゴ Pro W3"/>
              <a:cs typeface="ヒラギノ角ゴ Pro W3"/>
            </a:endParaRPr>
          </a:p>
        </p:txBody>
      </p:sp>
      <p:sp>
        <p:nvSpPr>
          <p:cNvPr id="48131" name="Rectangle 3"/>
          <p:cNvSpPr>
            <a:spLocks noGrp="1" noChangeArrowheads="1"/>
          </p:cNvSpPr>
          <p:nvPr>
            <p:ph type="body" idx="1"/>
            <p:custDataLst>
              <p:tags r:id="rId1"/>
            </p:custDataLst>
          </p:nvPr>
        </p:nvSpPr>
        <p:spPr bwMode="auto">
          <a:noFill/>
        </p:spPr>
        <p:txBody>
          <a:bodyPr wrap="square" numCol="1" anchor="t" anchorCtr="0" compatLnSpc="1">
            <a:prstTxWarp prst="textNoShape">
              <a:avLst/>
            </a:prstTxWarp>
          </a:bodyPr>
          <a:lstStyle/>
          <a:p>
            <a:pPr eaLnBrk="1" hangingPunct="1">
              <a:lnSpc>
                <a:spcPct val="115000"/>
              </a:lnSpc>
              <a:spcBef>
                <a:spcPts val="425"/>
              </a:spcBef>
            </a:pPr>
            <a:r>
              <a:rPr lang="en-US" smtClean="0">
                <a:solidFill>
                  <a:srgbClr val="000000"/>
                </a:solidFill>
                <a:ea typeface="Times New Roman" pitchFamily="18" charset="0"/>
                <a:cs typeface="Calibri" pitchFamily="34" charset="0"/>
              </a:rPr>
              <a:t>In contrast to using base-linked nucleotides, our </a:t>
            </a:r>
            <a:r>
              <a:rPr lang="en-US" b="1" smtClean="0">
                <a:solidFill>
                  <a:srgbClr val="000000"/>
                </a:solidFill>
                <a:ea typeface="Times New Roman" pitchFamily="18" charset="0"/>
                <a:cs typeface="Calibri" pitchFamily="34" charset="0"/>
              </a:rPr>
              <a:t>SMRT Sequencing</a:t>
            </a:r>
            <a:r>
              <a:rPr lang="en-US" smtClean="0">
                <a:solidFill>
                  <a:srgbClr val="000000"/>
                </a:solidFill>
                <a:ea typeface="Times New Roman" pitchFamily="18" charset="0"/>
                <a:cs typeface="Calibri" pitchFamily="34" charset="0"/>
              </a:rPr>
              <a:t> uses nucleotides which have the fluorescent dye attached to the other end of the molecule – the poly-phosphate chain. Through such attachment, incorporation of a </a:t>
            </a:r>
            <a:r>
              <a:rPr lang="en-US" b="1" smtClean="0">
                <a:solidFill>
                  <a:srgbClr val="000000"/>
                </a:solidFill>
                <a:ea typeface="Times New Roman" pitchFamily="18" charset="0"/>
                <a:cs typeface="Calibri" pitchFamily="34" charset="0"/>
              </a:rPr>
              <a:t>phospholinked nucleotide </a:t>
            </a:r>
            <a:r>
              <a:rPr lang="en-US" smtClean="0">
                <a:solidFill>
                  <a:srgbClr val="000000"/>
                </a:solidFill>
                <a:ea typeface="Times New Roman" pitchFamily="18" charset="0"/>
                <a:cs typeface="Calibri" pitchFamily="34" charset="0"/>
              </a:rPr>
              <a:t>by the DNA polymerase results in separation of the dye molecule from the nucleotide when the enzyme cleaves the phosphate chain. The phosphate chain-dye complex floats away by diffusion, leaving behind a natural, unmodified strand of DNA, thus eliminating the problems of </a:t>
            </a:r>
            <a:r>
              <a:rPr lang="en-US" b="1" smtClean="0">
                <a:solidFill>
                  <a:srgbClr val="000000"/>
                </a:solidFill>
                <a:ea typeface="Times New Roman" pitchFamily="18" charset="0"/>
                <a:cs typeface="Calibri" pitchFamily="34" charset="0"/>
              </a:rPr>
              <a:t>steric hinderance </a:t>
            </a:r>
            <a:r>
              <a:rPr lang="en-US" smtClean="0">
                <a:solidFill>
                  <a:srgbClr val="000000"/>
                </a:solidFill>
                <a:ea typeface="Times New Roman" pitchFamily="18" charset="0"/>
                <a:cs typeface="Calibri" pitchFamily="34" charset="0"/>
              </a:rPr>
              <a:t>and accumulation of </a:t>
            </a:r>
            <a:r>
              <a:rPr lang="en-US" b="1" smtClean="0">
                <a:solidFill>
                  <a:srgbClr val="000000"/>
                </a:solidFill>
                <a:ea typeface="Times New Roman" pitchFamily="18" charset="0"/>
                <a:cs typeface="Calibri" pitchFamily="34" charset="0"/>
              </a:rPr>
              <a:t>background signal</a:t>
            </a:r>
            <a:r>
              <a:rPr lang="en-US" smtClean="0">
                <a:solidFill>
                  <a:srgbClr val="000000"/>
                </a:solidFill>
                <a:latin typeface="Times New Roman" pitchFamily="18" charset="0"/>
                <a:ea typeface="Times New Roman" pitchFamily="18" charset="0"/>
                <a:cs typeface="Calibri" pitchFamily="34" charset="0"/>
              </a:rPr>
              <a:t>.</a:t>
            </a:r>
            <a:endParaRPr lang="en-US" smtClean="0">
              <a:ea typeface="Times New Roman" pitchFamily="18" charset="0"/>
              <a:cs typeface="Calibri" pitchFamily="34" charset="0"/>
            </a:endParaRPr>
          </a:p>
          <a:p>
            <a:pPr eaLnBrk="1" hangingPunct="1">
              <a:lnSpc>
                <a:spcPct val="115000"/>
              </a:lnSpc>
              <a:spcBef>
                <a:spcPts val="425"/>
              </a:spcBef>
            </a:pPr>
            <a:r>
              <a:rPr lang="en-US" smtClean="0">
                <a:latin typeface="Times New Roman" pitchFamily="18" charset="0"/>
                <a:ea typeface="Times New Roman" pitchFamily="18" charset="0"/>
                <a:cs typeface="Calibri" pitchFamily="34" charset="0"/>
              </a:rPr>
              <a:t> </a:t>
            </a:r>
            <a:endParaRPr lang="en-US" smtClean="0">
              <a:ea typeface="Times New Roman" pitchFamily="18" charset="0"/>
              <a:cs typeface="Calibri" pitchFamily="34" charset="0"/>
            </a:endParaRPr>
          </a:p>
          <a:p>
            <a:pPr eaLnBrk="1" hangingPunct="1">
              <a:lnSpc>
                <a:spcPct val="115000"/>
              </a:lnSpc>
              <a:spcBef>
                <a:spcPts val="425"/>
              </a:spcBef>
            </a:pPr>
            <a:r>
              <a:rPr lang="en-US" smtClean="0">
                <a:solidFill>
                  <a:srgbClr val="000000"/>
                </a:solidFill>
                <a:latin typeface="Times New Roman" pitchFamily="18" charset="0"/>
                <a:ea typeface="Times New Roman" pitchFamily="18" charset="0"/>
                <a:cs typeface="Calibri" pitchFamily="34" charset="0"/>
              </a:rPr>
              <a:t> </a:t>
            </a:r>
            <a:endParaRPr lang="en-US" smtClean="0">
              <a:ea typeface="Times New Roman" pitchFamily="18" charset="0"/>
              <a:cs typeface="Calibri" pitchFamily="34" charset="0"/>
            </a:endParaRPr>
          </a:p>
          <a:p>
            <a:pPr eaLnBrk="1" hangingPunct="1">
              <a:lnSpc>
                <a:spcPct val="115000"/>
              </a:lnSpc>
              <a:spcBef>
                <a:spcPts val="425"/>
              </a:spcBef>
            </a:pPr>
            <a:r>
              <a:rPr lang="en-US" smtClean="0">
                <a:latin typeface="Times New Roman" pitchFamily="18" charset="0"/>
                <a:ea typeface="Times New Roman" pitchFamily="18" charset="0"/>
                <a:cs typeface="Calibri" pitchFamily="34" charset="0"/>
              </a:rPr>
              <a:t> </a:t>
            </a:r>
            <a:endParaRPr lang="en-US" smtClean="0">
              <a:ea typeface="Times New Roman" pitchFamily="18" charset="0"/>
              <a:cs typeface="Calibri" pitchFamily="34" charset="0"/>
            </a:endParaRPr>
          </a:p>
        </p:txBody>
      </p:sp>
      <p:sp>
        <p:nvSpPr>
          <p:cNvPr id="48132" name="Slide Image Placeholder 3"/>
          <p:cNvSpPr>
            <a:spLocks noGrp="1" noRot="1" noChangeAspect="1" noTextEdit="1"/>
          </p:cNvSpPr>
          <p:nvPr>
            <p:ph type="sldImg"/>
          </p:nvPr>
        </p:nvSpPr>
        <p:spPr bwMode="auto">
          <a:xfrm>
            <a:off x="688975" y="153988"/>
            <a:ext cx="5480050" cy="4110037"/>
          </a:xfrm>
          <a:noFill/>
          <a:ln>
            <a:solidFill>
              <a:srgbClr val="000000"/>
            </a:solidFill>
            <a:miter lim="800000"/>
            <a:headEnd/>
            <a:tailEn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defTabSz="896203" eaLnBrk="0" fontAlgn="base" hangingPunct="0">
              <a:spcBef>
                <a:spcPct val="30000"/>
              </a:spcBef>
              <a:spcAft>
                <a:spcPct val="0"/>
              </a:spcAft>
              <a:defRPr/>
            </a:pPr>
            <a:r>
              <a:rPr lang="en-US" b="1" dirty="0" smtClean="0"/>
              <a:t>Pacific Biosciences </a:t>
            </a:r>
            <a:r>
              <a:rPr lang="en-US" dirty="0" smtClean="0"/>
              <a:t>has developed </a:t>
            </a:r>
            <a:r>
              <a:rPr lang="en-US" b="0" dirty="0" smtClean="0"/>
              <a:t>Single Molecule Real Time </a:t>
            </a:r>
            <a:r>
              <a:rPr lang="en-US" b="1" dirty="0" smtClean="0"/>
              <a:t>(SMRT™)</a:t>
            </a:r>
            <a:r>
              <a:rPr lang="en-US" dirty="0" smtClean="0"/>
              <a:t> DNA sequencing technology. This technology enables, for the first time, direct observation of natural DNA synthesis by a DNA polymerase as it occurs in real time.</a:t>
            </a:r>
            <a:r>
              <a:rPr lang="en-US" baseline="0" dirty="0" smtClean="0"/>
              <a:t> </a:t>
            </a:r>
            <a:r>
              <a:rPr lang="en-US" dirty="0" smtClean="0"/>
              <a:t>One of the unique features of this technology is that it allows for sequencing read lengths longer than any existing technology.  Two uses for long read length immediately come to mind.  The first is to use that read length to repeatedly sequence a short template and thereby generate a consensus based upon a single template molecule.  The second is to use the long read length to sequence a correspondingly long template.  The challenge was how to efficiently produce templates that cover the range of sizes that was required. The </a:t>
            </a:r>
            <a:r>
              <a:rPr lang="en-US" b="1" dirty="0" smtClean="0"/>
              <a:t>SMRTbell™ </a:t>
            </a:r>
            <a:r>
              <a:rPr lang="en-US" dirty="0" smtClean="0"/>
              <a:t>preparation method was developed to address this challenge by creating a circularized template that can be used with multiple sequencing protocols. A single streamlined protocol is used to create templates of varying insert lengths, ranging from 200 </a:t>
            </a:r>
            <a:r>
              <a:rPr lang="en-US" dirty="0" err="1" smtClean="0"/>
              <a:t>bp</a:t>
            </a:r>
            <a:r>
              <a:rPr lang="en-US" dirty="0" smtClean="0"/>
              <a:t> to 10,000 </a:t>
            </a:r>
            <a:r>
              <a:rPr lang="en-US" dirty="0" err="1" smtClean="0"/>
              <a:t>bp</a:t>
            </a:r>
            <a:r>
              <a:rPr lang="en-US" dirty="0" smtClean="0"/>
              <a:t> depending on the needs of the application.  This protocol is adaptable to any of several standard fragmentation methods, or no fragmentation when starting with PCR products.</a:t>
            </a:r>
            <a:r>
              <a:rPr lang="en-US" baseline="0" dirty="0" smtClean="0"/>
              <a:t> </a:t>
            </a:r>
            <a:r>
              <a:rPr lang="en-US" dirty="0" smtClean="0"/>
              <a:t>Amplification is not a required component of library preparation.  However, in situations where limited DNA is available or for targeted sequencing applications, the protocol can be used with standard amplification products.</a:t>
            </a:r>
            <a:r>
              <a:rPr lang="en-US" baseline="0" dirty="0" smtClean="0"/>
              <a:t> </a:t>
            </a:r>
            <a:r>
              <a:rPr lang="en-US" dirty="0" smtClean="0"/>
              <a:t>The remaining sections of this presentation will provide a quick overview of each of the steps in the </a:t>
            </a:r>
            <a:r>
              <a:rPr lang="en-US" b="1" dirty="0" smtClean="0"/>
              <a:t>SMRTbell</a:t>
            </a:r>
            <a:r>
              <a:rPr lang="en-US" dirty="0" smtClean="0"/>
              <a:t> library preparation process.</a:t>
            </a:r>
          </a:p>
        </p:txBody>
      </p:sp>
      <p:sp>
        <p:nvSpPr>
          <p:cNvPr id="4" name="Slide Number Placeholder 3"/>
          <p:cNvSpPr>
            <a:spLocks noGrp="1"/>
          </p:cNvSpPr>
          <p:nvPr>
            <p:ph type="sldNum" sz="quarter" idx="10"/>
          </p:nvPr>
        </p:nvSpPr>
        <p:spPr/>
        <p:txBody>
          <a:bodyPr/>
          <a:lstStyle/>
          <a:p>
            <a:fld id="{1E5334DF-8723-4B92-A64B-326B8334BC40}" type="slidenum">
              <a:rPr lang="en-US" smtClean="0"/>
              <a:pPr/>
              <a:t>4</a:t>
            </a:fld>
            <a:endParaRPr lang="en-US"/>
          </a:p>
        </p:txBody>
      </p:sp>
    </p:spTree>
    <p:extLst>
      <p:ext uri="{BB962C8B-B14F-4D97-AF65-F5344CB8AC3E}">
        <p14:creationId xmlns:p14="http://schemas.microsoft.com/office/powerpoint/2010/main" val="2351888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4E4F3034-FC7F-4FC7-9359-5F4A6998AE59}" type="slidenum">
              <a:rPr lang="en-US" smtClean="0"/>
              <a:pPr/>
              <a:t>5</a:t>
            </a:fld>
            <a:endParaRPr lang="en-US" smtClean="0"/>
          </a:p>
        </p:txBody>
      </p:sp>
      <p:sp>
        <p:nvSpPr>
          <p:cNvPr id="45059" name="Rectangle 2"/>
          <p:cNvSpPr>
            <a:spLocks noGrp="1" noRot="1" noChangeAspect="1" noChangeArrowheads="1" noTextEdit="1"/>
          </p:cNvSpPr>
          <p:nvPr>
            <p:ph type="sldImg"/>
          </p:nvPr>
        </p:nvSpPr>
        <p:spPr bwMode="auto">
          <a:xfrm>
            <a:off x="1144588" y="682625"/>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60" name="Rectangle 3"/>
          <p:cNvSpPr>
            <a:spLocks noGrp="1" noChangeArrowheads="1"/>
          </p:cNvSpPr>
          <p:nvPr>
            <p:ph type="body" idx="1"/>
            <p:custDataLst>
              <p:tags r:id="rId1"/>
            </p:custDataLst>
          </p:nvPr>
        </p:nvSpPr>
        <p:spPr bwMode="auto">
          <a:xfrm>
            <a:off x="685800" y="4346575"/>
            <a:ext cx="54879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The </a:t>
            </a:r>
            <a:r>
              <a:rPr lang="en-US" b="1" smtClean="0"/>
              <a:t>SMRTbell</a:t>
            </a:r>
            <a:r>
              <a:rPr lang="en-US" smtClean="0"/>
              <a:t> template format can be used for standard, and circular consensus sequencing. For standard sequencing, each </a:t>
            </a:r>
            <a:r>
              <a:rPr lang="en-US" b="1" smtClean="0"/>
              <a:t>SMRTbell</a:t>
            </a:r>
            <a:r>
              <a:rPr lang="en-US" smtClean="0"/>
              <a:t> template generates one pass on each molecule sequenced. For smaller insert sizes the </a:t>
            </a:r>
            <a:r>
              <a:rPr lang="en-US" b="1" smtClean="0"/>
              <a:t>SMRTbell</a:t>
            </a:r>
            <a:r>
              <a:rPr lang="en-US" smtClean="0"/>
              <a:t> template allows multiple reads to be generated on each molecule.  These can be combined together to generate a consensus read for each template.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CC684BE-8F9B-4182-A33E-56225B495867}" type="slidenum">
              <a:rPr lang="en-GB" smtClean="0"/>
              <a:pPr/>
              <a:t>11</a:t>
            </a:fld>
            <a:endParaRPr lang="en-GB"/>
          </a:p>
        </p:txBody>
      </p:sp>
    </p:spTree>
    <p:extLst>
      <p:ext uri="{BB962C8B-B14F-4D97-AF65-F5344CB8AC3E}">
        <p14:creationId xmlns:p14="http://schemas.microsoft.com/office/powerpoint/2010/main" val="197009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33797112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3373036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36906630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9"/>
            <a:ext cx="8442796" cy="839787"/>
          </a:xfrm>
        </p:spPr>
        <p:txBody>
          <a:bodyPr/>
          <a:lstStyle/>
          <a:p>
            <a:r>
              <a:rPr lang="nl-NL" dirty="0" smtClean="0"/>
              <a:t>Klik om de stijl te bewerken</a:t>
            </a:r>
            <a:endParaRPr lang="nl-NL" dirty="0"/>
          </a:p>
        </p:txBody>
      </p:sp>
      <p:sp>
        <p:nvSpPr>
          <p:cNvPr id="3" name="Tijdelijke aanduiding voor afbeelding 24"/>
          <p:cNvSpPr>
            <a:spLocks noGrp="1" noChangeAspect="1"/>
          </p:cNvSpPr>
          <p:nvPr>
            <p:ph type="pic" sz="quarter" idx="13"/>
          </p:nvPr>
        </p:nvSpPr>
        <p:spPr bwMode="auto">
          <a:xfrm>
            <a:off x="476509" y="3307559"/>
            <a:ext cx="2647950" cy="2647950"/>
          </a:xfrm>
          <a:prstGeom prst="ellipse">
            <a:avLst/>
          </a:prstGeom>
          <a:solidFill>
            <a:schemeClr val="accent3"/>
          </a:solidFill>
          <a:ln>
            <a:noFill/>
          </a:ln>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6" name="Tijdelijke aanduiding voor afbeelding 24"/>
          <p:cNvSpPr>
            <a:spLocks noGrp="1" noChangeAspect="1"/>
          </p:cNvSpPr>
          <p:nvPr>
            <p:ph type="pic" sz="quarter" idx="19"/>
          </p:nvPr>
        </p:nvSpPr>
        <p:spPr bwMode="auto">
          <a:xfrm>
            <a:off x="6308819" y="3307559"/>
            <a:ext cx="2647950" cy="2647950"/>
          </a:xfrm>
          <a:prstGeom prst="ellipse">
            <a:avLst/>
          </a:prstGeom>
          <a:solidFill>
            <a:srgbClr val="D5D2CA"/>
          </a:solidFill>
          <a:ln>
            <a:noFill/>
          </a:ln>
          <a:extLst/>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7" name="Tijdelijke aanduiding voor afbeelding 24"/>
          <p:cNvSpPr>
            <a:spLocks noGrp="1" noChangeAspect="1"/>
          </p:cNvSpPr>
          <p:nvPr>
            <p:ph type="pic" sz="quarter" idx="16"/>
          </p:nvPr>
        </p:nvSpPr>
        <p:spPr bwMode="auto">
          <a:xfrm>
            <a:off x="4714656" y="3307559"/>
            <a:ext cx="2647950" cy="2647950"/>
          </a:xfrm>
          <a:prstGeom prst="ellipse">
            <a:avLst/>
          </a:prstGeom>
          <a:solidFill>
            <a:schemeClr val="accent3"/>
          </a:solidFill>
          <a:ln>
            <a:noFill/>
          </a:ln>
          <a:extLst/>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tekst 4"/>
          <p:cNvSpPr>
            <a:spLocks noGrp="1"/>
          </p:cNvSpPr>
          <p:nvPr>
            <p:ph type="body" sz="quarter" idx="17"/>
          </p:nvPr>
        </p:nvSpPr>
        <p:spPr bwMode="auto">
          <a:xfrm>
            <a:off x="485775" y="1616401"/>
            <a:ext cx="8447088" cy="371475"/>
          </a:xfrm>
          <a:prstGeom prst="rect">
            <a:avLst/>
          </a:prstGeom>
          <a:noFill/>
          <a:ln>
            <a:noFill/>
          </a:ln>
          <a:extLst/>
        </p:spPr>
        <p:txBody>
          <a:bodyPr lIns="35996"/>
          <a:lstStyle>
            <a:lvl1pPr marL="0" indent="0">
              <a:buNone/>
              <a:defRPr>
                <a:solidFill>
                  <a:schemeClr val="bg2"/>
                </a:solidFill>
              </a:defRPr>
            </a:lvl1pPr>
          </a:lstStyle>
          <a:p>
            <a:pPr lvl="0"/>
            <a:r>
              <a:rPr lang="en-US" noProof="0" smtClean="0"/>
              <a:t>Click to edit Master text styles</a:t>
            </a:r>
          </a:p>
        </p:txBody>
      </p:sp>
      <p:sp>
        <p:nvSpPr>
          <p:cNvPr id="5" name="Tijdelijke aanduiding voor tekst 4"/>
          <p:cNvSpPr>
            <a:spLocks noGrp="1"/>
          </p:cNvSpPr>
          <p:nvPr>
            <p:ph type="body" sz="quarter" idx="18"/>
          </p:nvPr>
        </p:nvSpPr>
        <p:spPr bwMode="auto">
          <a:xfrm>
            <a:off x="478634" y="2262387"/>
            <a:ext cx="8447087" cy="371475"/>
          </a:xfrm>
          <a:prstGeom prst="rect">
            <a:avLst/>
          </a:prstGeom>
          <a:noFill/>
          <a:ln>
            <a:noFill/>
          </a:ln>
          <a:extLst/>
        </p:spPr>
        <p:txBody>
          <a:bodyPr lIns="35996" rIns="89989"/>
          <a:lstStyle>
            <a:lvl1pPr marL="0" indent="0">
              <a:buNone/>
              <a:defRPr>
                <a:solidFill>
                  <a:schemeClr val="bg2"/>
                </a:solidFill>
              </a:defRPr>
            </a:lvl1pPr>
          </a:lstStyle>
          <a:p>
            <a:pPr lvl="0"/>
            <a:r>
              <a:rPr lang="en-US" noProof="0"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el 1"/>
          <p:cNvSpPr>
            <a:spLocks noGrp="1"/>
          </p:cNvSpPr>
          <p:nvPr>
            <p:ph type="title"/>
          </p:nvPr>
        </p:nvSpPr>
        <p:spPr>
          <a:xfrm>
            <a:off x="491643" y="230189"/>
            <a:ext cx="8442796" cy="839787"/>
          </a:xfrm>
        </p:spPr>
        <p:txBody>
          <a:bodyPr/>
          <a:lstStyle/>
          <a:p>
            <a:r>
              <a:rPr lang="nl-NL" dirty="0" smtClean="0"/>
              <a:t>Klik om de stijl te bewerken</a:t>
            </a:r>
            <a:endParaRPr lang="nl-NL" dirty="0"/>
          </a:p>
        </p:txBody>
      </p:sp>
      <p:sp>
        <p:nvSpPr>
          <p:cNvPr id="3" name="Tijdelijke aanduiding voor afbeelding 24"/>
          <p:cNvSpPr>
            <a:spLocks noGrp="1" noChangeAspect="1"/>
          </p:cNvSpPr>
          <p:nvPr>
            <p:ph type="pic" sz="quarter" idx="13"/>
          </p:nvPr>
        </p:nvSpPr>
        <p:spPr bwMode="auto">
          <a:xfrm>
            <a:off x="476509" y="3307559"/>
            <a:ext cx="2647950" cy="2647950"/>
          </a:xfrm>
          <a:prstGeom prst="ellipse">
            <a:avLst/>
          </a:prstGeom>
          <a:solidFill>
            <a:schemeClr val="accent3"/>
          </a:solidFill>
          <a:ln>
            <a:noFill/>
          </a:ln>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6" name="Tijdelijke aanduiding voor afbeelding 24"/>
          <p:cNvSpPr>
            <a:spLocks noGrp="1" noChangeAspect="1"/>
          </p:cNvSpPr>
          <p:nvPr>
            <p:ph type="pic" sz="quarter" idx="19"/>
          </p:nvPr>
        </p:nvSpPr>
        <p:spPr bwMode="auto">
          <a:xfrm>
            <a:off x="6308819" y="3307559"/>
            <a:ext cx="2647950" cy="2647950"/>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7" name="Tijdelijke aanduiding voor afbeelding 24"/>
          <p:cNvSpPr>
            <a:spLocks noGrp="1" noChangeAspect="1"/>
          </p:cNvSpPr>
          <p:nvPr>
            <p:ph type="pic" sz="quarter" idx="16"/>
          </p:nvPr>
        </p:nvSpPr>
        <p:spPr bwMode="auto">
          <a:xfrm>
            <a:off x="4714656" y="3307559"/>
            <a:ext cx="2647950" cy="2647950"/>
          </a:xfrm>
          <a:prstGeom prst="ellipse">
            <a:avLst/>
          </a:prstGeom>
          <a:solidFill>
            <a:schemeClr val="accent3"/>
          </a:solidFill>
          <a:ln>
            <a:noFill/>
          </a:ln>
          <a:extLst/>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8" name="Tijdelijke aanduiding voor afbeelding 24"/>
          <p:cNvSpPr>
            <a:spLocks noGrp="1" noChangeAspect="1"/>
          </p:cNvSpPr>
          <p:nvPr>
            <p:ph type="pic" sz="quarter" idx="15"/>
          </p:nvPr>
        </p:nvSpPr>
        <p:spPr bwMode="auto">
          <a:xfrm>
            <a:off x="3120492" y="3307559"/>
            <a:ext cx="2647950" cy="2647950"/>
          </a:xfrm>
          <a:prstGeom prst="ellipse">
            <a:avLst/>
          </a:prstGeom>
          <a:solidFill>
            <a:srgbClr val="D5D2CA"/>
          </a:solidFill>
          <a:ln>
            <a:noFill/>
          </a:ln>
        </p:spPr>
        <p:txBody>
          <a:bodyPr anchor="ctr"/>
          <a:lstStyle>
            <a:lvl1pPr marL="0" indent="0" algn="ctr">
              <a:buNone/>
              <a:defRPr sz="800"/>
            </a:lvl1pPr>
          </a:lstStyle>
          <a:p>
            <a:pPr lvl="0"/>
            <a:r>
              <a:rPr lang="nl-NL" noProof="0" smtClean="0"/>
              <a:t>Klik op het pictogram als u een afbeelding wilt toevoegen</a:t>
            </a:r>
            <a:endParaRPr lang="nl-NL" noProof="0" dirty="0"/>
          </a:p>
        </p:txBody>
      </p:sp>
      <p:sp>
        <p:nvSpPr>
          <p:cNvPr id="4" name="Tijdelijke aanduiding voor tekst 4"/>
          <p:cNvSpPr>
            <a:spLocks noGrp="1"/>
          </p:cNvSpPr>
          <p:nvPr>
            <p:ph type="body" sz="quarter" idx="17"/>
          </p:nvPr>
        </p:nvSpPr>
        <p:spPr bwMode="auto">
          <a:xfrm>
            <a:off x="485775" y="1616401"/>
            <a:ext cx="8447088" cy="371475"/>
          </a:xfrm>
          <a:prstGeom prst="rect">
            <a:avLst/>
          </a:prstGeom>
          <a:noFill/>
          <a:ln>
            <a:noFill/>
          </a:ln>
          <a:extLst/>
        </p:spPr>
        <p:txBody>
          <a:bodyPr lIns="35996"/>
          <a:lstStyle>
            <a:lvl1pPr marL="0" indent="0">
              <a:buNone/>
              <a:defRPr>
                <a:solidFill>
                  <a:schemeClr val="bg2"/>
                </a:solidFill>
              </a:defRPr>
            </a:lvl1pPr>
          </a:lstStyle>
          <a:p>
            <a:pPr lvl="0"/>
            <a:r>
              <a:rPr lang="en-US" noProof="0" smtClean="0"/>
              <a:t>Click to edit Master text styles</a:t>
            </a:r>
          </a:p>
        </p:txBody>
      </p:sp>
      <p:sp>
        <p:nvSpPr>
          <p:cNvPr id="5" name="Tijdelijke aanduiding voor tekst 4"/>
          <p:cNvSpPr>
            <a:spLocks noGrp="1"/>
          </p:cNvSpPr>
          <p:nvPr>
            <p:ph type="body" sz="quarter" idx="18"/>
          </p:nvPr>
        </p:nvSpPr>
        <p:spPr bwMode="auto">
          <a:xfrm>
            <a:off x="478634" y="2262387"/>
            <a:ext cx="8447087" cy="371475"/>
          </a:xfrm>
          <a:prstGeom prst="rect">
            <a:avLst/>
          </a:prstGeom>
          <a:noFill/>
          <a:ln>
            <a:noFill/>
          </a:ln>
          <a:extLst/>
        </p:spPr>
        <p:txBody>
          <a:bodyPr lIns="35996" rIns="89989"/>
          <a:lstStyle>
            <a:lvl1pPr marL="0" indent="0">
              <a:buNone/>
              <a:defRPr>
                <a:solidFill>
                  <a:schemeClr val="bg2"/>
                </a:solidFill>
              </a:defRPr>
            </a:lvl1pPr>
          </a:lstStyle>
          <a:p>
            <a:pPr lvl="0"/>
            <a:r>
              <a:rPr lang="en-US" noProof="0" smtClean="0"/>
              <a:t>Click to edit Master text styles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2538274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1998560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2701738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1630414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902945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322004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4183899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C6296B-9F07-447C-98C5-B9782CDCF6D7}" type="datetimeFigureOut">
              <a:rPr lang="en-GB" smtClean="0"/>
              <a:pPr/>
              <a:t>05/03/2014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4E9AB5C-1A17-4F57-AB1A-05C9D80CB58D}" type="slidenum">
              <a:rPr lang="en-GB" smtClean="0"/>
              <a:pPr/>
              <a:t>‹nr.›</a:t>
            </a:fld>
            <a:endParaRPr lang="en-GB"/>
          </a:p>
        </p:txBody>
      </p:sp>
    </p:spTree>
    <p:extLst>
      <p:ext uri="{BB962C8B-B14F-4D97-AF65-F5344CB8AC3E}">
        <p14:creationId xmlns:p14="http://schemas.microsoft.com/office/powerpoint/2010/main" val="3473996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6296B-9F07-447C-98C5-B9782CDCF6D7}" type="datetimeFigureOut">
              <a:rPr lang="en-GB" smtClean="0"/>
              <a:pPr/>
              <a:t>05/03/2014</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9AB5C-1A17-4F57-AB1A-05C9D80CB58D}" type="slidenum">
              <a:rPr lang="en-GB" smtClean="0"/>
              <a:pPr/>
              <a:t>‹nr.›</a:t>
            </a:fld>
            <a:endParaRPr lang="en-GB"/>
          </a:p>
        </p:txBody>
      </p:sp>
    </p:spTree>
    <p:extLst>
      <p:ext uri="{BB962C8B-B14F-4D97-AF65-F5344CB8AC3E}">
        <p14:creationId xmlns:p14="http://schemas.microsoft.com/office/powerpoint/2010/main" val="537524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 Id="rId6" Type="http://schemas.openxmlformats.org/officeDocument/2006/relationships/image" Target="../media/image4.jpeg"/><Relationship Id="rId5" Type="http://schemas.openxmlformats.org/officeDocument/2006/relationships/image" Target="../media/image39.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jpe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video" Target="../media/media1.wmv"/><Relationship Id="rId7" Type="http://schemas.openxmlformats.org/officeDocument/2006/relationships/image" Target="../media/image6.png"/><Relationship Id="rId2" Type="http://schemas.microsoft.com/office/2007/relationships/media" Target="../media/media1.wmv"/><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15.png"/><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image" Target="../media/image14.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3.png"/><Relationship Id="rId5" Type="http://schemas.openxmlformats.org/officeDocument/2006/relationships/tags" Target="../tags/tag11.xml"/><Relationship Id="rId10" Type="http://schemas.openxmlformats.org/officeDocument/2006/relationships/image" Target="../media/image12.png"/><Relationship Id="rId4" Type="http://schemas.openxmlformats.org/officeDocument/2006/relationships/tags" Target="../tags/tag10.xml"/><Relationship Id="rId9" Type="http://schemas.openxmlformats.org/officeDocument/2006/relationships/notesSlide" Target="../notesSlides/notesSlide3.xml"/><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emf"/></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el 1"/>
          <p:cNvSpPr>
            <a:spLocks noGrp="1"/>
          </p:cNvSpPr>
          <p:nvPr>
            <p:ph type="title"/>
          </p:nvPr>
        </p:nvSpPr>
        <p:spPr>
          <a:xfrm>
            <a:off x="492126" y="229721"/>
            <a:ext cx="8442614" cy="840125"/>
          </a:xfrm>
        </p:spPr>
        <p:txBody>
          <a:bodyPr>
            <a:normAutofit fontScale="90000"/>
          </a:bodyPr>
          <a:lstStyle/>
          <a:p>
            <a:r>
              <a:rPr lang="nl-NL" dirty="0" smtClean="0"/>
              <a:t>Real time single molecule sequencing</a:t>
            </a:r>
          </a:p>
        </p:txBody>
      </p:sp>
      <p:sp>
        <p:nvSpPr>
          <p:cNvPr id="3075" name="Tijdelijke aanduiding voor tekst 4"/>
          <p:cNvSpPr>
            <a:spLocks noGrp="1"/>
          </p:cNvSpPr>
          <p:nvPr>
            <p:ph type="body" sz="quarter" idx="18"/>
          </p:nvPr>
        </p:nvSpPr>
        <p:spPr>
          <a:xfrm>
            <a:off x="479136" y="2262189"/>
            <a:ext cx="8446944" cy="371194"/>
          </a:xfrm>
        </p:spPr>
        <p:txBody>
          <a:bodyPr>
            <a:normAutofit fontScale="70000" lnSpcReduction="20000"/>
          </a:bodyPr>
          <a:lstStyle/>
          <a:p>
            <a:r>
              <a:rPr lang="nl-NL" dirty="0" smtClean="0">
                <a:solidFill>
                  <a:schemeClr val="tx1"/>
                </a:solidFill>
              </a:rPr>
              <a:t>Elio Schijlen, 27 February 2014</a:t>
            </a:r>
          </a:p>
        </p:txBody>
      </p:sp>
      <p:sp>
        <p:nvSpPr>
          <p:cNvPr id="3076" name="Text Placeholder 2"/>
          <p:cNvSpPr>
            <a:spLocks noGrp="1"/>
          </p:cNvSpPr>
          <p:nvPr>
            <p:ph type="body" sz="quarter" idx="17"/>
          </p:nvPr>
        </p:nvSpPr>
        <p:spPr>
          <a:xfrm>
            <a:off x="486353" y="1064559"/>
            <a:ext cx="8446943" cy="371195"/>
          </a:xfrm>
        </p:spPr>
        <p:txBody>
          <a:bodyPr>
            <a:normAutofit fontScale="55000" lnSpcReduction="20000"/>
          </a:bodyPr>
          <a:lstStyle/>
          <a:p>
            <a:pPr algn="ctr"/>
            <a:r>
              <a:rPr lang="nl-NL" dirty="0" smtClean="0">
                <a:solidFill>
                  <a:schemeClr val="tx1"/>
                </a:solidFill>
              </a:rPr>
              <a:t>For Virus-Induced Gene Silencing( VIGS) promotor region identification in </a:t>
            </a:r>
            <a:r>
              <a:rPr lang="en-GB" i="1" dirty="0" err="1" smtClean="0">
                <a:solidFill>
                  <a:schemeClr val="tx1"/>
                </a:solidFill>
              </a:rPr>
              <a:t>Erycina</a:t>
            </a:r>
            <a:r>
              <a:rPr lang="en-GB" i="1" dirty="0" smtClean="0">
                <a:solidFill>
                  <a:schemeClr val="tx1"/>
                </a:solidFill>
              </a:rPr>
              <a:t> </a:t>
            </a:r>
            <a:r>
              <a:rPr lang="en-GB" i="1" dirty="0" err="1" smtClean="0">
                <a:solidFill>
                  <a:schemeClr val="tx1"/>
                </a:solidFill>
              </a:rPr>
              <a:t>pusilla</a:t>
            </a:r>
            <a:r>
              <a:rPr lang="en-GB" i="1" dirty="0" smtClean="0">
                <a:solidFill>
                  <a:schemeClr val="tx1"/>
                </a:solidFill>
              </a:rPr>
              <a:t> </a:t>
            </a:r>
          </a:p>
        </p:txBody>
      </p:sp>
      <p:pic>
        <p:nvPicPr>
          <p:cNvPr id="18" name="Picture Placeholder 17" descr="Picture1pb.jpg"/>
          <p:cNvPicPr>
            <a:picLocks noGrp="1" noChangeAspect="1"/>
          </p:cNvPicPr>
          <p:nvPr>
            <p:ph type="pic" sz="quarter" idx="13"/>
          </p:nvPr>
        </p:nvPicPr>
        <p:blipFill>
          <a:blip r:embed="rId2" cstate="print"/>
          <a:stretch>
            <a:fillRect/>
          </a:stretch>
        </p:blipFill>
        <p:spPr>
          <a:xfrm>
            <a:off x="6443616" y="3284984"/>
            <a:ext cx="2700384" cy="2664296"/>
          </a:xfrm>
        </p:spPr>
      </p:pic>
      <p:pic>
        <p:nvPicPr>
          <p:cNvPr id="29" name="Picture Placeholder 28" descr="x1y1.png"/>
          <p:cNvPicPr>
            <a:picLocks noGrp="1" noChangeAspect="1"/>
          </p:cNvPicPr>
          <p:nvPr>
            <p:ph type="pic" sz="quarter" idx="15"/>
          </p:nvPr>
        </p:nvPicPr>
        <p:blipFill>
          <a:blip r:embed="rId3" cstate="print"/>
          <a:srcRect l="1658" r="1658"/>
          <a:stretch>
            <a:fillRect/>
          </a:stretch>
        </p:blipFill>
        <p:spPr/>
      </p:pic>
      <p:pic>
        <p:nvPicPr>
          <p:cNvPr id="9" name="Picture Placeholder 8" descr="WS000383.JPG"/>
          <p:cNvPicPr>
            <a:picLocks noGrp="1" noChangeAspect="1"/>
          </p:cNvPicPr>
          <p:nvPr>
            <p:ph type="pic" sz="quarter" idx="16"/>
          </p:nvPr>
        </p:nvPicPr>
        <p:blipFill>
          <a:blip r:embed="rId4" cstate="print"/>
          <a:srcRect l="18653" r="18653"/>
          <a:stretch>
            <a:fillRect/>
          </a:stretch>
        </p:blipFill>
        <p:spPr/>
      </p:pic>
      <p:pic>
        <p:nvPicPr>
          <p:cNvPr id="34" name="Picture Placeholder 33" descr="Lambda_Check_1_c08e0fea1d.jpg"/>
          <p:cNvPicPr>
            <a:picLocks noGrp="1" noChangeAspect="1"/>
          </p:cNvPicPr>
          <p:nvPr>
            <p:ph type="pic" sz="quarter" idx="19"/>
          </p:nvPr>
        </p:nvPicPr>
        <p:blipFill>
          <a:blip r:embed="rId5" cstate="print"/>
          <a:stretch>
            <a:fillRect/>
          </a:stretch>
        </p:blipFill>
        <p:spPr>
          <a:xfrm>
            <a:off x="6345331" y="3284984"/>
            <a:ext cx="2835181" cy="2664295"/>
          </a:xfrm>
        </p:spPr>
      </p:pic>
      <p:pic>
        <p:nvPicPr>
          <p:cNvPr id="10" name="Picture Placeholder 17" descr="Picture1pb.jpg"/>
          <p:cNvPicPr>
            <a:picLocks noChangeAspect="1"/>
          </p:cNvPicPr>
          <p:nvPr/>
        </p:nvPicPr>
        <p:blipFill>
          <a:blip r:embed="rId6" cstate="print"/>
          <a:srcRect l="4858" r="4858"/>
          <a:stretch>
            <a:fillRect/>
          </a:stretch>
        </p:blipFill>
        <p:spPr bwMode="auto">
          <a:xfrm>
            <a:off x="323528" y="3356992"/>
            <a:ext cx="2647950" cy="2647950"/>
          </a:xfrm>
          <a:prstGeom prst="ellipse">
            <a:avLst/>
          </a:prstGeom>
          <a:solidFill>
            <a:schemeClr val="accent3"/>
          </a:solidFill>
          <a:ln>
            <a:noFill/>
          </a:ln>
        </p:spPr>
      </p:pic>
      <p:pic>
        <p:nvPicPr>
          <p:cNvPr id="11" name="Picture 7" descr="PLANT_1R_FC.pdf"/>
          <p:cNvPicPr>
            <a:picLocks noChangeAspect="1"/>
          </p:cNvPicPr>
          <p:nvPr/>
        </p:nvPicPr>
        <p:blipFill>
          <a:blip r:embed="rId7" cstate="print"/>
          <a:srcRect/>
          <a:stretch>
            <a:fillRect/>
          </a:stretch>
        </p:blipFill>
        <p:spPr bwMode="auto">
          <a:xfrm>
            <a:off x="5076056" y="6042025"/>
            <a:ext cx="5553075" cy="81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7068" y="6532"/>
            <a:ext cx="3366306" cy="369332"/>
          </a:xfrm>
          <a:prstGeom prst="rect">
            <a:avLst/>
          </a:prstGeom>
        </p:spPr>
        <p:txBody>
          <a:bodyPr wrap="none">
            <a:spAutoFit/>
          </a:bodyPr>
          <a:lstStyle/>
          <a:p>
            <a:r>
              <a:rPr lang="en-GB" dirty="0" err="1" smtClean="0"/>
              <a:t>PacBio</a:t>
            </a:r>
            <a:r>
              <a:rPr lang="en-GB" dirty="0" smtClean="0"/>
              <a:t> sequencing </a:t>
            </a:r>
            <a:r>
              <a:rPr lang="en-GB" i="1" dirty="0" err="1" smtClean="0"/>
              <a:t>Erycina</a:t>
            </a:r>
            <a:r>
              <a:rPr lang="en-GB" i="1" dirty="0" smtClean="0"/>
              <a:t> </a:t>
            </a:r>
            <a:r>
              <a:rPr lang="en-GB" i="1" dirty="0" err="1" smtClean="0"/>
              <a:t>pusilla</a:t>
            </a:r>
            <a:r>
              <a:rPr lang="en-GB" i="1" dirty="0" smtClean="0"/>
              <a:t> </a:t>
            </a:r>
            <a:endParaRPr lang="en-GB" i="1" dirty="0"/>
          </a:p>
        </p:txBody>
      </p:sp>
      <p:pic>
        <p:nvPicPr>
          <p:cNvPr id="1028"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1846"/>
          <a:stretch/>
        </p:blipFill>
        <p:spPr bwMode="auto">
          <a:xfrm>
            <a:off x="755576" y="1268760"/>
            <a:ext cx="1436189" cy="4377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2699792" y="353742"/>
            <a:ext cx="5616624" cy="6504257"/>
            <a:chOff x="3697924" y="367279"/>
            <a:chExt cx="4721590" cy="6413582"/>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3161581"/>
              <a:ext cx="4711609" cy="39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368" t="22842" r="20120" b="27411"/>
            <a:stretch/>
          </p:blipFill>
          <p:spPr bwMode="auto">
            <a:xfrm>
              <a:off x="3712382" y="3632639"/>
              <a:ext cx="4707131" cy="2772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667" t="23232" r="19190" b="69946"/>
            <a:stretch/>
          </p:blipFill>
          <p:spPr bwMode="auto">
            <a:xfrm>
              <a:off x="3702904" y="6404898"/>
              <a:ext cx="4716609" cy="37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485" t="26266" r="20080" b="23659"/>
            <a:stretch/>
          </p:blipFill>
          <p:spPr bwMode="auto">
            <a:xfrm>
              <a:off x="3697924" y="367279"/>
              <a:ext cx="4721590" cy="2803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TextBox 4"/>
          <p:cNvSpPr txBox="1"/>
          <p:nvPr/>
        </p:nvSpPr>
        <p:spPr>
          <a:xfrm>
            <a:off x="2736350" y="379026"/>
            <a:ext cx="750526" cy="369332"/>
          </a:xfrm>
          <a:prstGeom prst="rect">
            <a:avLst/>
          </a:prstGeom>
          <a:noFill/>
        </p:spPr>
        <p:txBody>
          <a:bodyPr wrap="none" rtlCol="0">
            <a:spAutoFit/>
          </a:bodyPr>
          <a:lstStyle/>
          <a:p>
            <a:r>
              <a:rPr lang="en-GB" dirty="0" smtClean="0">
                <a:solidFill>
                  <a:schemeClr val="bg1"/>
                </a:solidFill>
              </a:rPr>
              <a:t>P4/C2</a:t>
            </a:r>
            <a:endParaRPr lang="en-GB" dirty="0">
              <a:solidFill>
                <a:schemeClr val="bg1"/>
              </a:solidFill>
            </a:endParaRPr>
          </a:p>
        </p:txBody>
      </p:sp>
      <p:sp>
        <p:nvSpPr>
          <p:cNvPr id="12" name="TextBox 11"/>
          <p:cNvSpPr txBox="1"/>
          <p:nvPr/>
        </p:nvSpPr>
        <p:spPr>
          <a:xfrm>
            <a:off x="2754708" y="3699940"/>
            <a:ext cx="750526" cy="369332"/>
          </a:xfrm>
          <a:prstGeom prst="rect">
            <a:avLst/>
          </a:prstGeom>
          <a:noFill/>
        </p:spPr>
        <p:txBody>
          <a:bodyPr wrap="none" rtlCol="0">
            <a:spAutoFit/>
          </a:bodyPr>
          <a:lstStyle/>
          <a:p>
            <a:r>
              <a:rPr lang="en-GB" dirty="0" smtClean="0">
                <a:solidFill>
                  <a:schemeClr val="bg1"/>
                </a:solidFill>
              </a:rPr>
              <a:t>P5/C3</a:t>
            </a:r>
            <a:endParaRPr lang="en-GB" dirty="0">
              <a:solidFill>
                <a:schemeClr val="bg1"/>
              </a:solidFill>
            </a:endParaRPr>
          </a:p>
        </p:txBody>
      </p:sp>
    </p:spTree>
    <p:extLst>
      <p:ext uri="{BB962C8B-B14F-4D97-AF65-F5344CB8AC3E}">
        <p14:creationId xmlns:p14="http://schemas.microsoft.com/office/powerpoint/2010/main" val="29652381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1785" y="463858"/>
            <a:ext cx="4513669" cy="338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62" y="463858"/>
            <a:ext cx="4513669" cy="338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919554" y="793354"/>
            <a:ext cx="750526" cy="369332"/>
          </a:xfrm>
          <a:prstGeom prst="rect">
            <a:avLst/>
          </a:prstGeom>
          <a:noFill/>
        </p:spPr>
        <p:txBody>
          <a:bodyPr wrap="none" rtlCol="0">
            <a:spAutoFit/>
          </a:bodyPr>
          <a:lstStyle/>
          <a:p>
            <a:r>
              <a:rPr lang="en-GB" dirty="0" smtClean="0"/>
              <a:t>P4/C2</a:t>
            </a:r>
            <a:endParaRPr lang="en-GB" dirty="0"/>
          </a:p>
        </p:txBody>
      </p:sp>
      <p:sp>
        <p:nvSpPr>
          <p:cNvPr id="10" name="TextBox 9"/>
          <p:cNvSpPr txBox="1"/>
          <p:nvPr/>
        </p:nvSpPr>
        <p:spPr>
          <a:xfrm>
            <a:off x="7680628" y="814606"/>
            <a:ext cx="750526" cy="369332"/>
          </a:xfrm>
          <a:prstGeom prst="rect">
            <a:avLst/>
          </a:prstGeom>
          <a:noFill/>
        </p:spPr>
        <p:txBody>
          <a:bodyPr wrap="none" rtlCol="0">
            <a:spAutoFit/>
          </a:bodyPr>
          <a:lstStyle/>
          <a:p>
            <a:r>
              <a:rPr lang="en-GB" dirty="0" smtClean="0"/>
              <a:t>P5/C3</a:t>
            </a:r>
            <a:endParaRPr lang="en-GB" dirty="0"/>
          </a:p>
        </p:txBody>
      </p:sp>
      <p:graphicFrame>
        <p:nvGraphicFramePr>
          <p:cNvPr id="5" name="Table 4"/>
          <p:cNvGraphicFramePr>
            <a:graphicFrameLocks noGrp="1" noChangeAspect="1"/>
          </p:cNvGraphicFramePr>
          <p:nvPr>
            <p:extLst>
              <p:ext uri="{D42A27DB-BD31-4B8C-83A1-F6EECF244321}">
                <p14:modId xmlns:p14="http://schemas.microsoft.com/office/powerpoint/2010/main" val="3637438322"/>
              </p:ext>
            </p:extLst>
          </p:nvPr>
        </p:nvGraphicFramePr>
        <p:xfrm>
          <a:off x="-6119" y="3992250"/>
          <a:ext cx="4535806" cy="516870"/>
        </p:xfrm>
        <a:graphic>
          <a:graphicData uri="http://schemas.openxmlformats.org/drawingml/2006/table">
            <a:tbl>
              <a:tblPr/>
              <a:tblGrid>
                <a:gridCol w="1661827"/>
                <a:gridCol w="976577"/>
                <a:gridCol w="1302103"/>
                <a:gridCol w="595299"/>
              </a:tblGrid>
              <a:tr h="258435">
                <a:tc>
                  <a:txBody>
                    <a:bodyPr/>
                    <a:lstStyle/>
                    <a:p>
                      <a:pPr algn="l" fontAlgn="ctr"/>
                      <a:r>
                        <a:rPr lang="en-GB" sz="1000" b="0" dirty="0">
                          <a:effectLst/>
                          <a:latin typeface="Arial" panose="020B0604020202020204" pitchFamily="34" charset="0"/>
                          <a:cs typeface="Arial" panose="020B0604020202020204" pitchFamily="34" charset="0"/>
                        </a:rPr>
                        <a:t>Mean </a:t>
                      </a:r>
                      <a:r>
                        <a:rPr lang="en-GB" sz="1000" b="0" dirty="0" err="1">
                          <a:effectLst/>
                          <a:latin typeface="Arial" panose="020B0604020202020204" pitchFamily="34" charset="0"/>
                          <a:cs typeface="Arial" panose="020B0604020202020204" pitchFamily="34" charset="0"/>
                        </a:rPr>
                        <a:t>Subread</a:t>
                      </a:r>
                      <a:r>
                        <a:rPr lang="en-GB" sz="1000" b="0" dirty="0">
                          <a:effectLst/>
                          <a:latin typeface="Arial" panose="020B0604020202020204" pitchFamily="34" charset="0"/>
                          <a:cs typeface="Arial" panose="020B0604020202020204" pitchFamily="34" charset="0"/>
                        </a:rPr>
                        <a:t> length</a:t>
                      </a:r>
                    </a:p>
                  </a:txBody>
                  <a:tcPr marL="76200" marR="76200" marT="19050" marB="19050" anchor="ctr">
                    <a:lnL>
                      <a:noFill/>
                    </a:lnL>
                    <a:lnR>
                      <a:noFill/>
                    </a:lnR>
                    <a:lnT>
                      <a:noFill/>
                    </a:lnT>
                    <a:lnB>
                      <a:noFill/>
                    </a:lnB>
                    <a:solidFill>
                      <a:srgbClr val="687D8C"/>
                    </a:solidFill>
                  </a:tcPr>
                </a:tc>
                <a:tc>
                  <a:txBody>
                    <a:bodyPr/>
                    <a:lstStyle/>
                    <a:p>
                      <a:pPr algn="r" fontAlgn="ctr"/>
                      <a:r>
                        <a:rPr lang="en-GB" sz="1000" b="0" dirty="0">
                          <a:effectLst/>
                          <a:latin typeface="Arial" panose="020B0604020202020204" pitchFamily="34" charset="0"/>
                          <a:cs typeface="Arial" panose="020B0604020202020204" pitchFamily="34" charset="0"/>
                        </a:rPr>
                        <a:t>4,351</a:t>
                      </a:r>
                    </a:p>
                  </a:txBody>
                  <a:tcPr marL="76200" marR="76200" marT="19050" marB="19050" anchor="ctr">
                    <a:lnL>
                      <a:noFill/>
                    </a:lnL>
                    <a:lnR>
                      <a:noFill/>
                    </a:lnR>
                    <a:lnT>
                      <a:noFill/>
                    </a:lnT>
                    <a:lnB>
                      <a:noFill/>
                    </a:lnB>
                    <a:solidFill>
                      <a:srgbClr val="687D8C"/>
                    </a:solidFill>
                  </a:tcPr>
                </a:tc>
                <a:tc>
                  <a:txBody>
                    <a:bodyPr/>
                    <a:lstStyle/>
                    <a:p>
                      <a:pPr algn="l" fontAlgn="ctr"/>
                      <a:r>
                        <a:rPr lang="en-GB" sz="1000" b="0" dirty="0">
                          <a:effectLst/>
                          <a:latin typeface="Arial" panose="020B0604020202020204" pitchFamily="34" charset="0"/>
                          <a:cs typeface="Arial" panose="020B0604020202020204" pitchFamily="34" charset="0"/>
                        </a:rPr>
                        <a:t>N50</a:t>
                      </a:r>
                    </a:p>
                  </a:txBody>
                  <a:tcPr marL="76200" marR="76200" marT="19050" marB="19050" anchor="ctr">
                    <a:lnL>
                      <a:noFill/>
                    </a:lnL>
                    <a:lnR>
                      <a:noFill/>
                    </a:lnR>
                    <a:lnT>
                      <a:noFill/>
                    </a:lnT>
                    <a:lnB>
                      <a:noFill/>
                    </a:lnB>
                    <a:solidFill>
                      <a:srgbClr val="687D8C"/>
                    </a:solidFill>
                  </a:tcPr>
                </a:tc>
                <a:tc>
                  <a:txBody>
                    <a:bodyPr/>
                    <a:lstStyle/>
                    <a:p>
                      <a:pPr algn="r" fontAlgn="ctr"/>
                      <a:r>
                        <a:rPr lang="en-GB" sz="1000" b="0">
                          <a:effectLst/>
                          <a:latin typeface="Arial" panose="020B0604020202020204" pitchFamily="34" charset="0"/>
                          <a:cs typeface="Arial" panose="020B0604020202020204" pitchFamily="34" charset="0"/>
                        </a:rPr>
                        <a:t>6,217</a:t>
                      </a:r>
                    </a:p>
                  </a:txBody>
                  <a:tcPr marL="76200" marR="76200" marT="19050" marB="19050" anchor="ctr">
                    <a:lnL>
                      <a:noFill/>
                    </a:lnL>
                    <a:lnR>
                      <a:noFill/>
                    </a:lnR>
                    <a:lnT>
                      <a:noFill/>
                    </a:lnT>
                    <a:lnB>
                      <a:noFill/>
                    </a:lnB>
                    <a:solidFill>
                      <a:srgbClr val="687D8C"/>
                    </a:solidFill>
                  </a:tcPr>
                </a:tc>
              </a:tr>
              <a:tr h="258435">
                <a:tc>
                  <a:txBody>
                    <a:bodyPr/>
                    <a:lstStyle/>
                    <a:p>
                      <a:pPr algn="l" fontAlgn="ctr"/>
                      <a:r>
                        <a:rPr lang="en-GB" sz="1000" b="0" dirty="0">
                          <a:effectLst/>
                          <a:latin typeface="Arial" panose="020B0604020202020204" pitchFamily="34" charset="0"/>
                          <a:cs typeface="Arial" panose="020B0604020202020204" pitchFamily="34" charset="0"/>
                        </a:rPr>
                        <a:t>Total Number of Bases</a:t>
                      </a:r>
                    </a:p>
                  </a:txBody>
                  <a:tcPr marL="76200" marR="76200" marT="19050" marB="19050" anchor="ctr">
                    <a:lnL>
                      <a:noFill/>
                    </a:lnL>
                    <a:lnR>
                      <a:noFill/>
                    </a:lnR>
                    <a:lnT>
                      <a:noFill/>
                    </a:lnT>
                    <a:lnB>
                      <a:noFill/>
                    </a:lnB>
                    <a:solidFill>
                      <a:srgbClr val="687D8C"/>
                    </a:solidFill>
                  </a:tcPr>
                </a:tc>
                <a:tc>
                  <a:txBody>
                    <a:bodyPr/>
                    <a:lstStyle/>
                    <a:p>
                      <a:pPr algn="r" fontAlgn="ctr"/>
                      <a:r>
                        <a:rPr lang="en-GB" sz="1000" b="0" dirty="0">
                          <a:effectLst/>
                          <a:latin typeface="Arial" panose="020B0604020202020204" pitchFamily="34" charset="0"/>
                          <a:cs typeface="Arial" panose="020B0604020202020204" pitchFamily="34" charset="0"/>
                        </a:rPr>
                        <a:t>257,263,584</a:t>
                      </a:r>
                    </a:p>
                  </a:txBody>
                  <a:tcPr marL="76200" marR="76200" marT="19050" marB="19050" anchor="ctr">
                    <a:lnL>
                      <a:noFill/>
                    </a:lnL>
                    <a:lnR>
                      <a:noFill/>
                    </a:lnR>
                    <a:lnT>
                      <a:noFill/>
                    </a:lnT>
                    <a:lnB>
                      <a:noFill/>
                    </a:lnB>
                    <a:solidFill>
                      <a:srgbClr val="687D8C"/>
                    </a:solidFill>
                  </a:tcPr>
                </a:tc>
                <a:tc>
                  <a:txBody>
                    <a:bodyPr/>
                    <a:lstStyle/>
                    <a:p>
                      <a:pPr algn="l" fontAlgn="ctr"/>
                      <a:r>
                        <a:rPr lang="en-GB" sz="1000" b="0" dirty="0">
                          <a:effectLst/>
                          <a:latin typeface="Arial" panose="020B0604020202020204" pitchFamily="34" charset="0"/>
                          <a:cs typeface="Arial" panose="020B0604020202020204" pitchFamily="34" charset="0"/>
                        </a:rPr>
                        <a:t>Number of Reads</a:t>
                      </a:r>
                    </a:p>
                  </a:txBody>
                  <a:tcPr marL="76200" marR="76200" marT="19050" marB="19050" anchor="ctr">
                    <a:lnL>
                      <a:noFill/>
                    </a:lnL>
                    <a:lnR>
                      <a:noFill/>
                    </a:lnR>
                    <a:lnT>
                      <a:noFill/>
                    </a:lnT>
                    <a:lnB>
                      <a:noFill/>
                    </a:lnB>
                    <a:solidFill>
                      <a:srgbClr val="687D8C"/>
                    </a:solidFill>
                  </a:tcPr>
                </a:tc>
                <a:tc>
                  <a:txBody>
                    <a:bodyPr/>
                    <a:lstStyle/>
                    <a:p>
                      <a:pPr algn="r" fontAlgn="ctr"/>
                      <a:r>
                        <a:rPr lang="en-GB" sz="1000" b="0" dirty="0">
                          <a:effectLst/>
                          <a:latin typeface="Arial" panose="020B0604020202020204" pitchFamily="34" charset="0"/>
                          <a:cs typeface="Arial" panose="020B0604020202020204" pitchFamily="34" charset="0"/>
                        </a:rPr>
                        <a:t>59,123</a:t>
                      </a:r>
                    </a:p>
                  </a:txBody>
                  <a:tcPr marL="76200" marR="76200" marT="19050" marB="19050" anchor="ctr">
                    <a:lnL>
                      <a:noFill/>
                    </a:lnL>
                    <a:lnR>
                      <a:noFill/>
                    </a:lnR>
                    <a:lnT>
                      <a:noFill/>
                    </a:lnT>
                    <a:lnB>
                      <a:noFill/>
                    </a:lnB>
                    <a:solidFill>
                      <a:srgbClr val="687D8C"/>
                    </a:solidFill>
                  </a:tcPr>
                </a:tc>
              </a:tr>
            </a:tbl>
          </a:graphicData>
        </a:graphic>
      </p:graphicFrame>
      <p:graphicFrame>
        <p:nvGraphicFramePr>
          <p:cNvPr id="6" name="Table 5"/>
          <p:cNvGraphicFramePr>
            <a:graphicFrameLocks noGrp="1" noChangeAspect="1"/>
          </p:cNvGraphicFramePr>
          <p:nvPr>
            <p:extLst>
              <p:ext uri="{D42A27DB-BD31-4B8C-83A1-F6EECF244321}">
                <p14:modId xmlns:p14="http://schemas.microsoft.com/office/powerpoint/2010/main" val="3680991773"/>
              </p:ext>
            </p:extLst>
          </p:nvPr>
        </p:nvGraphicFramePr>
        <p:xfrm>
          <a:off x="4625286" y="3992250"/>
          <a:ext cx="4535806" cy="516870"/>
        </p:xfrm>
        <a:graphic>
          <a:graphicData uri="http://schemas.openxmlformats.org/drawingml/2006/table">
            <a:tbl>
              <a:tblPr/>
              <a:tblGrid>
                <a:gridCol w="1661827"/>
                <a:gridCol w="1041682"/>
                <a:gridCol w="1236998"/>
                <a:gridCol w="595299"/>
              </a:tblGrid>
              <a:tr h="258435">
                <a:tc>
                  <a:txBody>
                    <a:bodyPr/>
                    <a:lstStyle/>
                    <a:p>
                      <a:pPr algn="l" fontAlgn="ctr"/>
                      <a:r>
                        <a:rPr lang="en-GB" sz="1000" b="0" dirty="0">
                          <a:effectLst/>
                          <a:latin typeface="Arial" panose="020B0604020202020204" pitchFamily="34" charset="0"/>
                          <a:cs typeface="Arial" panose="020B0604020202020204" pitchFamily="34" charset="0"/>
                        </a:rPr>
                        <a:t>Mean </a:t>
                      </a:r>
                      <a:r>
                        <a:rPr lang="en-GB" sz="1000" b="0" dirty="0" err="1">
                          <a:effectLst/>
                          <a:latin typeface="Arial" panose="020B0604020202020204" pitchFamily="34" charset="0"/>
                          <a:cs typeface="Arial" panose="020B0604020202020204" pitchFamily="34" charset="0"/>
                        </a:rPr>
                        <a:t>Subread</a:t>
                      </a:r>
                      <a:r>
                        <a:rPr lang="en-GB" sz="1000" b="0" dirty="0">
                          <a:effectLst/>
                          <a:latin typeface="Arial" panose="020B0604020202020204" pitchFamily="34" charset="0"/>
                          <a:cs typeface="Arial" panose="020B0604020202020204" pitchFamily="34" charset="0"/>
                        </a:rPr>
                        <a:t> length</a:t>
                      </a:r>
                    </a:p>
                  </a:txBody>
                  <a:tcPr marL="76200" marR="76200" marT="19050" marB="19050" anchor="ctr">
                    <a:lnL>
                      <a:noFill/>
                    </a:lnL>
                    <a:lnR>
                      <a:noFill/>
                    </a:lnR>
                    <a:lnT>
                      <a:noFill/>
                    </a:lnT>
                    <a:lnB>
                      <a:noFill/>
                    </a:lnB>
                    <a:solidFill>
                      <a:srgbClr val="687D8C"/>
                    </a:solidFill>
                  </a:tcPr>
                </a:tc>
                <a:tc>
                  <a:txBody>
                    <a:bodyPr/>
                    <a:lstStyle/>
                    <a:p>
                      <a:pPr algn="r" fontAlgn="ctr"/>
                      <a:r>
                        <a:rPr lang="en-GB" sz="1000" b="0" dirty="0">
                          <a:effectLst/>
                          <a:latin typeface="Arial" panose="020B0604020202020204" pitchFamily="34" charset="0"/>
                          <a:cs typeface="Arial" panose="020B0604020202020204" pitchFamily="34" charset="0"/>
                        </a:rPr>
                        <a:t>4,613</a:t>
                      </a:r>
                    </a:p>
                  </a:txBody>
                  <a:tcPr marL="76200" marR="76200" marT="19050" marB="19050" anchor="ctr">
                    <a:lnL>
                      <a:noFill/>
                    </a:lnL>
                    <a:lnR>
                      <a:noFill/>
                    </a:lnR>
                    <a:lnT>
                      <a:noFill/>
                    </a:lnT>
                    <a:lnB>
                      <a:noFill/>
                    </a:lnB>
                    <a:solidFill>
                      <a:srgbClr val="687D8C"/>
                    </a:solidFill>
                  </a:tcPr>
                </a:tc>
                <a:tc>
                  <a:txBody>
                    <a:bodyPr/>
                    <a:lstStyle/>
                    <a:p>
                      <a:pPr algn="l" fontAlgn="ctr"/>
                      <a:r>
                        <a:rPr lang="en-GB" sz="1000" b="0" dirty="0">
                          <a:effectLst/>
                          <a:latin typeface="Arial" panose="020B0604020202020204" pitchFamily="34" charset="0"/>
                          <a:cs typeface="Arial" panose="020B0604020202020204" pitchFamily="34" charset="0"/>
                        </a:rPr>
                        <a:t>N50</a:t>
                      </a:r>
                    </a:p>
                  </a:txBody>
                  <a:tcPr marL="76200" marR="76200" marT="19050" marB="19050" anchor="ctr">
                    <a:lnL>
                      <a:noFill/>
                    </a:lnL>
                    <a:lnR>
                      <a:noFill/>
                    </a:lnR>
                    <a:lnT>
                      <a:noFill/>
                    </a:lnT>
                    <a:lnB>
                      <a:noFill/>
                    </a:lnB>
                    <a:solidFill>
                      <a:srgbClr val="687D8C"/>
                    </a:solidFill>
                  </a:tcPr>
                </a:tc>
                <a:tc>
                  <a:txBody>
                    <a:bodyPr/>
                    <a:lstStyle/>
                    <a:p>
                      <a:pPr algn="r" fontAlgn="ctr"/>
                      <a:r>
                        <a:rPr lang="en-GB" sz="1000" b="0">
                          <a:effectLst/>
                          <a:latin typeface="Arial" panose="020B0604020202020204" pitchFamily="34" charset="0"/>
                          <a:cs typeface="Arial" panose="020B0604020202020204" pitchFamily="34" charset="0"/>
                        </a:rPr>
                        <a:t>6,587</a:t>
                      </a:r>
                    </a:p>
                  </a:txBody>
                  <a:tcPr marL="76200" marR="76200" marT="19050" marB="19050" anchor="ctr">
                    <a:lnL>
                      <a:noFill/>
                    </a:lnL>
                    <a:lnR>
                      <a:noFill/>
                    </a:lnR>
                    <a:lnT>
                      <a:noFill/>
                    </a:lnT>
                    <a:lnB>
                      <a:noFill/>
                    </a:lnB>
                    <a:solidFill>
                      <a:srgbClr val="687D8C"/>
                    </a:solidFill>
                  </a:tcPr>
                </a:tc>
              </a:tr>
              <a:tr h="258435">
                <a:tc>
                  <a:txBody>
                    <a:bodyPr/>
                    <a:lstStyle/>
                    <a:p>
                      <a:pPr algn="l" fontAlgn="ctr"/>
                      <a:r>
                        <a:rPr lang="en-GB" sz="1000" b="0" dirty="0">
                          <a:effectLst/>
                          <a:latin typeface="Arial" panose="020B0604020202020204" pitchFamily="34" charset="0"/>
                          <a:cs typeface="Arial" panose="020B0604020202020204" pitchFamily="34" charset="0"/>
                        </a:rPr>
                        <a:t>Total Number of Bases</a:t>
                      </a:r>
                    </a:p>
                  </a:txBody>
                  <a:tcPr marL="76200" marR="76200" marT="19050" marB="19050" anchor="ctr">
                    <a:lnL>
                      <a:noFill/>
                    </a:lnL>
                    <a:lnR>
                      <a:noFill/>
                    </a:lnR>
                    <a:lnT>
                      <a:noFill/>
                    </a:lnT>
                    <a:lnB>
                      <a:noFill/>
                    </a:lnB>
                    <a:solidFill>
                      <a:srgbClr val="687D8C"/>
                    </a:solidFill>
                  </a:tcPr>
                </a:tc>
                <a:tc>
                  <a:txBody>
                    <a:bodyPr/>
                    <a:lstStyle/>
                    <a:p>
                      <a:pPr algn="r" fontAlgn="ctr"/>
                      <a:r>
                        <a:rPr lang="en-GB" sz="1000" b="0" dirty="0">
                          <a:effectLst/>
                          <a:latin typeface="Arial" panose="020B0604020202020204" pitchFamily="34" charset="0"/>
                          <a:cs typeface="Arial" panose="020B0604020202020204" pitchFamily="34" charset="0"/>
                        </a:rPr>
                        <a:t>156,105,916</a:t>
                      </a:r>
                    </a:p>
                  </a:txBody>
                  <a:tcPr marL="76200" marR="76200" marT="19050" marB="19050" anchor="ctr">
                    <a:lnL>
                      <a:noFill/>
                    </a:lnL>
                    <a:lnR>
                      <a:noFill/>
                    </a:lnR>
                    <a:lnT>
                      <a:noFill/>
                    </a:lnT>
                    <a:lnB>
                      <a:noFill/>
                    </a:lnB>
                    <a:solidFill>
                      <a:srgbClr val="687D8C"/>
                    </a:solidFill>
                  </a:tcPr>
                </a:tc>
                <a:tc>
                  <a:txBody>
                    <a:bodyPr/>
                    <a:lstStyle/>
                    <a:p>
                      <a:pPr algn="l" fontAlgn="ctr"/>
                      <a:r>
                        <a:rPr lang="en-GB" sz="1000" b="0" dirty="0">
                          <a:effectLst/>
                          <a:latin typeface="Arial" panose="020B0604020202020204" pitchFamily="34" charset="0"/>
                          <a:cs typeface="Arial" panose="020B0604020202020204" pitchFamily="34" charset="0"/>
                        </a:rPr>
                        <a:t>Number of Reads</a:t>
                      </a:r>
                    </a:p>
                  </a:txBody>
                  <a:tcPr marL="76200" marR="76200" marT="19050" marB="19050" anchor="ctr">
                    <a:lnL>
                      <a:noFill/>
                    </a:lnL>
                    <a:lnR>
                      <a:noFill/>
                    </a:lnR>
                    <a:lnT>
                      <a:noFill/>
                    </a:lnT>
                    <a:lnB>
                      <a:noFill/>
                    </a:lnB>
                    <a:solidFill>
                      <a:srgbClr val="687D8C"/>
                    </a:solidFill>
                  </a:tcPr>
                </a:tc>
                <a:tc>
                  <a:txBody>
                    <a:bodyPr/>
                    <a:lstStyle/>
                    <a:p>
                      <a:pPr algn="r" fontAlgn="ctr"/>
                      <a:r>
                        <a:rPr lang="en-GB" sz="1000" b="0" dirty="0">
                          <a:effectLst/>
                          <a:latin typeface="Arial" panose="020B0604020202020204" pitchFamily="34" charset="0"/>
                          <a:cs typeface="Arial" panose="020B0604020202020204" pitchFamily="34" charset="0"/>
                        </a:rPr>
                        <a:t>33,838</a:t>
                      </a:r>
                    </a:p>
                  </a:txBody>
                  <a:tcPr marL="76200" marR="76200" marT="19050" marB="19050" anchor="ctr">
                    <a:lnL>
                      <a:noFill/>
                    </a:lnL>
                    <a:lnR>
                      <a:noFill/>
                    </a:lnR>
                    <a:lnT>
                      <a:noFill/>
                    </a:lnT>
                    <a:lnB>
                      <a:noFill/>
                    </a:lnB>
                    <a:solidFill>
                      <a:srgbClr val="687D8C"/>
                    </a:solidFill>
                  </a:tcPr>
                </a:tc>
              </a:tr>
            </a:tbl>
          </a:graphicData>
        </a:graphic>
      </p:graphicFrame>
      <p:sp>
        <p:nvSpPr>
          <p:cNvPr id="7" name="TextBox 6"/>
          <p:cNvSpPr txBox="1"/>
          <p:nvPr/>
        </p:nvSpPr>
        <p:spPr>
          <a:xfrm>
            <a:off x="68645" y="4774482"/>
            <a:ext cx="2850909" cy="646331"/>
          </a:xfrm>
          <a:prstGeom prst="rect">
            <a:avLst/>
          </a:prstGeom>
          <a:noFill/>
        </p:spPr>
        <p:txBody>
          <a:bodyPr wrap="none" rtlCol="0">
            <a:spAutoFit/>
          </a:bodyPr>
          <a:lstStyle/>
          <a:p>
            <a:r>
              <a:rPr lang="en-GB" dirty="0" err="1" smtClean="0"/>
              <a:t>Subreads</a:t>
            </a:r>
            <a:r>
              <a:rPr lang="en-GB" dirty="0" smtClean="0"/>
              <a:t>/polymerase reads </a:t>
            </a:r>
          </a:p>
          <a:p>
            <a:r>
              <a:rPr lang="en-GB" dirty="0" smtClean="0"/>
              <a:t>59123/47770 = 1.24</a:t>
            </a:r>
            <a:endParaRPr lang="en-GB" dirty="0"/>
          </a:p>
        </p:txBody>
      </p:sp>
      <p:sp>
        <p:nvSpPr>
          <p:cNvPr id="14" name="TextBox 13"/>
          <p:cNvSpPr txBox="1"/>
          <p:nvPr/>
        </p:nvSpPr>
        <p:spPr>
          <a:xfrm>
            <a:off x="4620231" y="4788957"/>
            <a:ext cx="3900363" cy="1477328"/>
          </a:xfrm>
          <a:prstGeom prst="rect">
            <a:avLst/>
          </a:prstGeom>
          <a:noFill/>
        </p:spPr>
        <p:txBody>
          <a:bodyPr wrap="none" rtlCol="0">
            <a:spAutoFit/>
          </a:bodyPr>
          <a:lstStyle/>
          <a:p>
            <a:r>
              <a:rPr lang="en-GB" dirty="0" err="1" smtClean="0"/>
              <a:t>Subreads</a:t>
            </a:r>
            <a:r>
              <a:rPr lang="en-GB" dirty="0" smtClean="0"/>
              <a:t>/polymerase reads </a:t>
            </a:r>
          </a:p>
          <a:p>
            <a:r>
              <a:rPr lang="en-GB" dirty="0" smtClean="0"/>
              <a:t>33838/19441 = 1.74</a:t>
            </a:r>
          </a:p>
          <a:p>
            <a:endParaRPr lang="en-GB" dirty="0"/>
          </a:p>
          <a:p>
            <a:r>
              <a:rPr lang="en-GB" dirty="0" smtClean="0"/>
              <a:t>Calculated total bases if equally loaded:</a:t>
            </a:r>
          </a:p>
          <a:p>
            <a:r>
              <a:rPr lang="en-GB" dirty="0" smtClean="0"/>
              <a:t>383 Mb  </a:t>
            </a:r>
            <a:endParaRPr lang="en-GB" dirty="0"/>
          </a:p>
        </p:txBody>
      </p:sp>
    </p:spTree>
    <p:extLst>
      <p:ext uri="{BB962C8B-B14F-4D97-AF65-F5344CB8AC3E}">
        <p14:creationId xmlns:p14="http://schemas.microsoft.com/office/powerpoint/2010/main" val="11374469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Conclusion/discussion</a:t>
            </a:r>
            <a:endParaRPr lang="nl-NL" dirty="0"/>
          </a:p>
        </p:txBody>
      </p:sp>
      <p:sp>
        <p:nvSpPr>
          <p:cNvPr id="3" name="Content Placeholder 2"/>
          <p:cNvSpPr>
            <a:spLocks noGrp="1"/>
          </p:cNvSpPr>
          <p:nvPr>
            <p:ph idx="1"/>
          </p:nvPr>
        </p:nvSpPr>
        <p:spPr/>
        <p:txBody>
          <a:bodyPr>
            <a:normAutofit lnSpcReduction="10000"/>
          </a:bodyPr>
          <a:lstStyle/>
          <a:p>
            <a:r>
              <a:rPr lang="nl-NL" dirty="0" smtClean="0"/>
              <a:t>Pacbio sequencing succesful</a:t>
            </a:r>
          </a:p>
          <a:p>
            <a:pPr lvl="1"/>
            <a:r>
              <a:rPr lang="nl-NL" dirty="0" smtClean="0"/>
              <a:t>Large insert library prep</a:t>
            </a:r>
          </a:p>
          <a:p>
            <a:pPr lvl="1"/>
            <a:r>
              <a:rPr lang="nl-NL" dirty="0" smtClean="0"/>
              <a:t>Large readlength</a:t>
            </a:r>
          </a:p>
          <a:p>
            <a:r>
              <a:rPr lang="nl-NL" dirty="0" smtClean="0"/>
              <a:t>For optimal sequencing </a:t>
            </a:r>
          </a:p>
          <a:p>
            <a:pPr lvl="1"/>
            <a:r>
              <a:rPr lang="nl-NL" dirty="0" smtClean="0"/>
              <a:t>multiple SMRT cells</a:t>
            </a:r>
          </a:p>
          <a:p>
            <a:pPr lvl="1"/>
            <a:r>
              <a:rPr lang="nl-NL" dirty="0" smtClean="0"/>
              <a:t>Titration for loading</a:t>
            </a:r>
          </a:p>
          <a:p>
            <a:r>
              <a:rPr lang="nl-NL" sz="2800" dirty="0" smtClean="0"/>
              <a:t>HMW DNA critical </a:t>
            </a:r>
          </a:p>
          <a:p>
            <a:r>
              <a:rPr lang="nl-NL" sz="2800" dirty="0" smtClean="0"/>
              <a:t>Promissing technology for different applications</a:t>
            </a:r>
          </a:p>
          <a:p>
            <a:pPr lvl="1"/>
            <a:r>
              <a:rPr lang="nl-NL" sz="2400" dirty="0" smtClean="0"/>
              <a:t>genome, amplicon, transcriptome, hybrid sequencing</a:t>
            </a:r>
            <a:endParaRPr lang="nl-NL"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454Sequencer_04.jpg"/>
          <p:cNvPicPr>
            <a:picLocks noChangeAspect="1"/>
          </p:cNvPicPr>
          <p:nvPr/>
        </p:nvPicPr>
        <p:blipFill>
          <a:blip r:embed="rId2" cstate="print"/>
          <a:srcRect/>
          <a:stretch>
            <a:fillRect/>
          </a:stretch>
        </p:blipFill>
        <p:spPr bwMode="auto">
          <a:xfrm>
            <a:off x="859046" y="764704"/>
            <a:ext cx="1984762" cy="1915056"/>
          </a:xfrm>
          <a:prstGeom prst="rect">
            <a:avLst/>
          </a:prstGeom>
          <a:noFill/>
          <a:ln w="9525">
            <a:noFill/>
            <a:miter lim="800000"/>
            <a:headEnd/>
            <a:tailEnd/>
          </a:ln>
        </p:spPr>
      </p:pic>
      <p:pic>
        <p:nvPicPr>
          <p:cNvPr id="4100" name="Picture 6" descr="PacBio-RS-Photo21.jpg"/>
          <p:cNvPicPr>
            <a:picLocks noChangeAspect="1"/>
          </p:cNvPicPr>
          <p:nvPr/>
        </p:nvPicPr>
        <p:blipFill>
          <a:blip r:embed="rId3" cstate="print"/>
          <a:srcRect/>
          <a:stretch>
            <a:fillRect/>
          </a:stretch>
        </p:blipFill>
        <p:spPr bwMode="auto">
          <a:xfrm>
            <a:off x="4860032" y="764705"/>
            <a:ext cx="2551837" cy="1915055"/>
          </a:xfrm>
          <a:prstGeom prst="rect">
            <a:avLst/>
          </a:prstGeom>
          <a:noFill/>
          <a:ln w="9525">
            <a:noFill/>
            <a:miter lim="800000"/>
            <a:headEnd/>
            <a:tailEnd/>
          </a:ln>
        </p:spPr>
      </p:pic>
      <p:sp>
        <p:nvSpPr>
          <p:cNvPr id="4101" name="TextBox 1"/>
          <p:cNvSpPr txBox="1">
            <a:spLocks noChangeArrowheads="1"/>
          </p:cNvSpPr>
          <p:nvPr/>
        </p:nvSpPr>
        <p:spPr bwMode="auto">
          <a:xfrm>
            <a:off x="903232" y="2679760"/>
            <a:ext cx="1008898" cy="359858"/>
          </a:xfrm>
          <a:prstGeom prst="rect">
            <a:avLst/>
          </a:prstGeom>
          <a:noFill/>
          <a:ln w="9525">
            <a:noFill/>
            <a:miter lim="800000"/>
            <a:headEnd/>
            <a:tailEnd/>
          </a:ln>
        </p:spPr>
        <p:txBody>
          <a:bodyPr wrap="none" lIns="82058" tIns="41029" rIns="82058" bIns="41029">
            <a:spAutoFit/>
          </a:bodyPr>
          <a:lstStyle/>
          <a:p>
            <a:r>
              <a:rPr lang="en-GB" dirty="0" smtClean="0"/>
              <a:t>454 FLX+</a:t>
            </a:r>
            <a:endParaRPr lang="en-GB" dirty="0"/>
          </a:p>
        </p:txBody>
      </p:sp>
      <p:sp>
        <p:nvSpPr>
          <p:cNvPr id="4103" name="TextBox 7"/>
          <p:cNvSpPr txBox="1">
            <a:spLocks noChangeArrowheads="1"/>
          </p:cNvSpPr>
          <p:nvPr/>
        </p:nvSpPr>
        <p:spPr bwMode="auto">
          <a:xfrm>
            <a:off x="4761947" y="2703677"/>
            <a:ext cx="1251016" cy="359858"/>
          </a:xfrm>
          <a:prstGeom prst="rect">
            <a:avLst/>
          </a:prstGeom>
          <a:noFill/>
          <a:ln w="9525">
            <a:noFill/>
            <a:miter lim="800000"/>
            <a:headEnd/>
            <a:tailEnd/>
          </a:ln>
        </p:spPr>
        <p:txBody>
          <a:bodyPr wrap="none" lIns="82058" tIns="41029" rIns="82058" bIns="41029">
            <a:spAutoFit/>
          </a:bodyPr>
          <a:lstStyle/>
          <a:p>
            <a:r>
              <a:rPr lang="en-GB" dirty="0" err="1"/>
              <a:t>Pacbio</a:t>
            </a:r>
            <a:r>
              <a:rPr lang="en-GB" dirty="0"/>
              <a:t> </a:t>
            </a:r>
            <a:r>
              <a:rPr lang="en-GB" dirty="0" smtClean="0"/>
              <a:t>RS-II</a:t>
            </a:r>
            <a:endParaRPr lang="en-GB" dirty="0"/>
          </a:p>
        </p:txBody>
      </p:sp>
      <p:grpSp>
        <p:nvGrpSpPr>
          <p:cNvPr id="3" name="Group 2"/>
          <p:cNvGrpSpPr/>
          <p:nvPr/>
        </p:nvGrpSpPr>
        <p:grpSpPr>
          <a:xfrm>
            <a:off x="2484818" y="4082152"/>
            <a:ext cx="4367325" cy="2155160"/>
            <a:chOff x="2484818" y="3865946"/>
            <a:chExt cx="4367325" cy="2155160"/>
          </a:xfrm>
        </p:grpSpPr>
        <p:pic>
          <p:nvPicPr>
            <p:cNvPr id="4099" name="Picture 5" descr="HTS_HISeq2000.png"/>
            <p:cNvPicPr>
              <a:picLocks noChangeAspect="1"/>
            </p:cNvPicPr>
            <p:nvPr/>
          </p:nvPicPr>
          <p:blipFill>
            <a:blip r:embed="rId4" cstate="print"/>
            <a:srcRect/>
            <a:stretch>
              <a:fillRect/>
            </a:stretch>
          </p:blipFill>
          <p:spPr bwMode="auto">
            <a:xfrm>
              <a:off x="2507686" y="3865946"/>
              <a:ext cx="2553506" cy="1915056"/>
            </a:xfrm>
            <a:prstGeom prst="rect">
              <a:avLst/>
            </a:prstGeom>
            <a:noFill/>
            <a:ln w="9525">
              <a:noFill/>
              <a:miter lim="800000"/>
              <a:headEnd/>
              <a:tailEnd/>
            </a:ln>
          </p:spPr>
        </p:pic>
        <p:sp>
          <p:nvSpPr>
            <p:cNvPr id="4102" name="TextBox 6"/>
            <p:cNvSpPr txBox="1">
              <a:spLocks noChangeArrowheads="1"/>
            </p:cNvSpPr>
            <p:nvPr/>
          </p:nvSpPr>
          <p:spPr bwMode="auto">
            <a:xfrm>
              <a:off x="2484818" y="5648311"/>
              <a:ext cx="1981922" cy="359858"/>
            </a:xfrm>
            <a:prstGeom prst="rect">
              <a:avLst/>
            </a:prstGeom>
            <a:noFill/>
            <a:ln w="9525">
              <a:noFill/>
              <a:miter lim="800000"/>
              <a:headEnd/>
              <a:tailEnd/>
            </a:ln>
          </p:spPr>
          <p:txBody>
            <a:bodyPr wrap="none" lIns="82058" tIns="41029" rIns="82058" bIns="41029">
              <a:spAutoFit/>
            </a:bodyPr>
            <a:lstStyle/>
            <a:p>
              <a:r>
                <a:rPr lang="en-GB" dirty="0" err="1"/>
                <a:t>Illumina</a:t>
              </a:r>
              <a:r>
                <a:rPr lang="en-GB" dirty="0"/>
                <a:t> </a:t>
              </a:r>
              <a:r>
                <a:rPr lang="en-GB" dirty="0" smtClean="0"/>
                <a:t>HiSeq2000</a:t>
              </a:r>
              <a:endParaRPr lang="en-GB" dirty="0"/>
            </a:p>
          </p:txBody>
        </p:sp>
        <p:pic>
          <p:nvPicPr>
            <p:cNvPr id="5123"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2127" t="4537" b="23512"/>
            <a:stretch/>
          </p:blipFill>
          <p:spPr bwMode="auto">
            <a:xfrm>
              <a:off x="5063712" y="4283090"/>
              <a:ext cx="1788431" cy="1527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6"/>
            <p:cNvSpPr txBox="1">
              <a:spLocks noChangeArrowheads="1"/>
            </p:cNvSpPr>
            <p:nvPr/>
          </p:nvSpPr>
          <p:spPr bwMode="auto">
            <a:xfrm>
              <a:off x="5240804" y="5661248"/>
              <a:ext cx="1566743" cy="359858"/>
            </a:xfrm>
            <a:prstGeom prst="rect">
              <a:avLst/>
            </a:prstGeom>
            <a:noFill/>
            <a:ln w="9525">
              <a:noFill/>
              <a:miter lim="800000"/>
              <a:headEnd/>
              <a:tailEnd/>
            </a:ln>
          </p:spPr>
          <p:txBody>
            <a:bodyPr wrap="none" lIns="82058" tIns="41029" rIns="82058" bIns="41029">
              <a:spAutoFit/>
            </a:bodyPr>
            <a:lstStyle/>
            <a:p>
              <a:r>
                <a:rPr lang="en-GB" dirty="0"/>
                <a:t>Illumina </a:t>
              </a:r>
              <a:r>
                <a:rPr lang="en-GB" dirty="0" err="1" smtClean="0"/>
                <a:t>MiSeq</a:t>
              </a:r>
              <a:endParaRPr lang="en-GB" dirty="0"/>
            </a:p>
          </p:txBody>
        </p:sp>
      </p:grpSp>
      <p:sp>
        <p:nvSpPr>
          <p:cNvPr id="2" name="TextBox 1"/>
          <p:cNvSpPr txBox="1"/>
          <p:nvPr/>
        </p:nvSpPr>
        <p:spPr>
          <a:xfrm>
            <a:off x="2507686" y="2671097"/>
            <a:ext cx="1867819" cy="923330"/>
          </a:xfrm>
          <a:prstGeom prst="rect">
            <a:avLst/>
          </a:prstGeom>
          <a:noFill/>
        </p:spPr>
        <p:txBody>
          <a:bodyPr wrap="none" rtlCol="0">
            <a:spAutoFit/>
          </a:bodyPr>
          <a:lstStyle/>
          <a:p>
            <a:r>
              <a:rPr lang="en-GB" dirty="0" smtClean="0">
                <a:solidFill>
                  <a:schemeClr val="accent1"/>
                </a:solidFill>
              </a:rPr>
              <a:t>RL median 900 </a:t>
            </a:r>
            <a:r>
              <a:rPr lang="en-GB" dirty="0" err="1" smtClean="0">
                <a:solidFill>
                  <a:schemeClr val="accent1"/>
                </a:solidFill>
              </a:rPr>
              <a:t>bp</a:t>
            </a:r>
            <a:endParaRPr lang="en-GB" dirty="0" smtClean="0">
              <a:solidFill>
                <a:schemeClr val="accent1"/>
              </a:solidFill>
            </a:endParaRPr>
          </a:p>
          <a:p>
            <a:r>
              <a:rPr lang="en-GB" dirty="0">
                <a:solidFill>
                  <a:schemeClr val="accent1"/>
                </a:solidFill>
              </a:rPr>
              <a:t>~</a:t>
            </a:r>
            <a:r>
              <a:rPr lang="en-GB" dirty="0" smtClean="0">
                <a:solidFill>
                  <a:schemeClr val="accent1"/>
                </a:solidFill>
              </a:rPr>
              <a:t>1E06 reads</a:t>
            </a:r>
          </a:p>
          <a:p>
            <a:r>
              <a:rPr lang="en-GB" dirty="0" smtClean="0">
                <a:solidFill>
                  <a:schemeClr val="accent1"/>
                </a:solidFill>
              </a:rPr>
              <a:t>&lt;1 </a:t>
            </a:r>
            <a:r>
              <a:rPr lang="en-GB" dirty="0" err="1" smtClean="0">
                <a:solidFill>
                  <a:schemeClr val="accent1"/>
                </a:solidFill>
              </a:rPr>
              <a:t>Gbases</a:t>
            </a:r>
            <a:endParaRPr lang="en-GB" dirty="0">
              <a:solidFill>
                <a:schemeClr val="accent1"/>
              </a:solidFill>
            </a:endParaRPr>
          </a:p>
        </p:txBody>
      </p:sp>
      <p:sp>
        <p:nvSpPr>
          <p:cNvPr id="16" name="TextBox 15"/>
          <p:cNvSpPr txBox="1"/>
          <p:nvPr/>
        </p:nvSpPr>
        <p:spPr>
          <a:xfrm>
            <a:off x="6804247" y="2703677"/>
            <a:ext cx="2100255" cy="923330"/>
          </a:xfrm>
          <a:prstGeom prst="rect">
            <a:avLst/>
          </a:prstGeom>
          <a:noFill/>
        </p:spPr>
        <p:txBody>
          <a:bodyPr wrap="none" rtlCol="0">
            <a:spAutoFit/>
          </a:bodyPr>
          <a:lstStyle/>
          <a:p>
            <a:r>
              <a:rPr lang="en-GB" dirty="0" smtClean="0">
                <a:solidFill>
                  <a:schemeClr val="accent1"/>
                </a:solidFill>
              </a:rPr>
              <a:t>RL median &gt;6000 </a:t>
            </a:r>
            <a:r>
              <a:rPr lang="en-GB" dirty="0" err="1" smtClean="0">
                <a:solidFill>
                  <a:schemeClr val="accent1"/>
                </a:solidFill>
              </a:rPr>
              <a:t>bp</a:t>
            </a:r>
            <a:endParaRPr lang="en-GB" dirty="0" smtClean="0">
              <a:solidFill>
                <a:schemeClr val="accent1"/>
              </a:solidFill>
            </a:endParaRPr>
          </a:p>
          <a:p>
            <a:r>
              <a:rPr lang="en-GB" dirty="0" smtClean="0">
                <a:solidFill>
                  <a:schemeClr val="accent1"/>
                </a:solidFill>
              </a:rPr>
              <a:t>~250E+03 reads</a:t>
            </a:r>
          </a:p>
          <a:p>
            <a:r>
              <a:rPr lang="en-GB" dirty="0" smtClean="0">
                <a:solidFill>
                  <a:schemeClr val="accent1"/>
                </a:solidFill>
              </a:rPr>
              <a:t>1-5 </a:t>
            </a:r>
            <a:r>
              <a:rPr lang="en-GB" dirty="0" err="1" smtClean="0">
                <a:solidFill>
                  <a:schemeClr val="accent1"/>
                </a:solidFill>
              </a:rPr>
              <a:t>Gbases</a:t>
            </a:r>
            <a:endParaRPr lang="en-GB" dirty="0">
              <a:solidFill>
                <a:schemeClr val="accent1"/>
              </a:solidFill>
            </a:endParaRPr>
          </a:p>
        </p:txBody>
      </p:sp>
      <p:sp>
        <p:nvSpPr>
          <p:cNvPr id="17" name="TextBox 16"/>
          <p:cNvSpPr txBox="1"/>
          <p:nvPr/>
        </p:nvSpPr>
        <p:spPr>
          <a:xfrm>
            <a:off x="1107518" y="4954124"/>
            <a:ext cx="1377300" cy="923330"/>
          </a:xfrm>
          <a:prstGeom prst="rect">
            <a:avLst/>
          </a:prstGeom>
          <a:noFill/>
        </p:spPr>
        <p:txBody>
          <a:bodyPr wrap="none" rtlCol="0">
            <a:spAutoFit/>
          </a:bodyPr>
          <a:lstStyle/>
          <a:p>
            <a:r>
              <a:rPr lang="en-GB" dirty="0" smtClean="0">
                <a:solidFill>
                  <a:schemeClr val="accent1"/>
                </a:solidFill>
              </a:rPr>
              <a:t>RL 2*100 </a:t>
            </a:r>
            <a:r>
              <a:rPr lang="en-GB" dirty="0" err="1" smtClean="0">
                <a:solidFill>
                  <a:schemeClr val="accent1"/>
                </a:solidFill>
              </a:rPr>
              <a:t>bp</a:t>
            </a:r>
            <a:endParaRPr lang="en-GB" dirty="0" smtClean="0">
              <a:solidFill>
                <a:schemeClr val="accent1"/>
              </a:solidFill>
            </a:endParaRPr>
          </a:p>
          <a:p>
            <a:r>
              <a:rPr lang="en-GB" dirty="0" smtClean="0">
                <a:solidFill>
                  <a:schemeClr val="accent1"/>
                </a:solidFill>
              </a:rPr>
              <a:t>1E+09 reads</a:t>
            </a:r>
          </a:p>
          <a:p>
            <a:r>
              <a:rPr lang="en-GB" dirty="0" smtClean="0">
                <a:solidFill>
                  <a:schemeClr val="accent1"/>
                </a:solidFill>
              </a:rPr>
              <a:t>~250 </a:t>
            </a:r>
            <a:r>
              <a:rPr lang="en-GB" dirty="0" err="1" smtClean="0">
                <a:solidFill>
                  <a:schemeClr val="accent1"/>
                </a:solidFill>
              </a:rPr>
              <a:t>Gbases</a:t>
            </a:r>
            <a:endParaRPr lang="en-GB" dirty="0">
              <a:solidFill>
                <a:schemeClr val="accent1"/>
              </a:solidFill>
            </a:endParaRPr>
          </a:p>
        </p:txBody>
      </p:sp>
      <p:sp>
        <p:nvSpPr>
          <p:cNvPr id="18" name="TextBox 17"/>
          <p:cNvSpPr txBox="1"/>
          <p:nvPr/>
        </p:nvSpPr>
        <p:spPr>
          <a:xfrm>
            <a:off x="7083874" y="4941187"/>
            <a:ext cx="1540999" cy="923330"/>
          </a:xfrm>
          <a:prstGeom prst="rect">
            <a:avLst/>
          </a:prstGeom>
          <a:noFill/>
        </p:spPr>
        <p:txBody>
          <a:bodyPr wrap="none" rtlCol="0">
            <a:spAutoFit/>
          </a:bodyPr>
          <a:lstStyle/>
          <a:p>
            <a:r>
              <a:rPr lang="en-GB" dirty="0" smtClean="0">
                <a:solidFill>
                  <a:schemeClr val="accent1"/>
                </a:solidFill>
              </a:rPr>
              <a:t>RL 2*300bp</a:t>
            </a:r>
          </a:p>
          <a:p>
            <a:r>
              <a:rPr lang="en-GB" dirty="0" smtClean="0">
                <a:solidFill>
                  <a:schemeClr val="accent1"/>
                </a:solidFill>
              </a:rPr>
              <a:t>20-25 M reads</a:t>
            </a:r>
          </a:p>
          <a:p>
            <a:r>
              <a:rPr lang="en-GB" dirty="0" smtClean="0">
                <a:solidFill>
                  <a:schemeClr val="accent1"/>
                </a:solidFill>
              </a:rPr>
              <a:t>~15 </a:t>
            </a:r>
            <a:r>
              <a:rPr lang="en-GB" dirty="0" err="1" smtClean="0">
                <a:solidFill>
                  <a:schemeClr val="accent1"/>
                </a:solidFill>
              </a:rPr>
              <a:t>Gbases</a:t>
            </a:r>
            <a:endParaRPr lang="en-GB" dirty="0">
              <a:solidFill>
                <a:schemeClr val="accent1"/>
              </a:solidFill>
            </a:endParaRPr>
          </a:p>
        </p:txBody>
      </p:sp>
    </p:spTree>
    <p:extLst>
      <p:ext uri="{BB962C8B-B14F-4D97-AF65-F5344CB8AC3E}">
        <p14:creationId xmlns:p14="http://schemas.microsoft.com/office/powerpoint/2010/main" val="57152218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Picture1pb.jpg"/>
          <p:cNvPicPr>
            <a:picLocks noGrp="1" noChangeAspect="1"/>
          </p:cNvPicPr>
          <p:nvPr>
            <p:ph type="pic" sz="quarter" idx="13"/>
          </p:nvPr>
        </p:nvPicPr>
        <p:blipFill>
          <a:blip r:embed="rId2" cstate="print"/>
          <a:srcRect l="4858" r="4858"/>
          <a:stretch>
            <a:fillRect/>
          </a:stretch>
        </p:blipFill>
        <p:spPr/>
      </p:pic>
      <p:pic>
        <p:nvPicPr>
          <p:cNvPr id="29" name="Picture Placeholder 28" descr="x1y1.png"/>
          <p:cNvPicPr>
            <a:picLocks noGrp="1" noChangeAspect="1"/>
          </p:cNvPicPr>
          <p:nvPr>
            <p:ph type="pic" sz="quarter" idx="15"/>
          </p:nvPr>
        </p:nvPicPr>
        <p:blipFill>
          <a:blip r:embed="rId3" cstate="print"/>
          <a:srcRect l="1658" r="1658"/>
          <a:stretch>
            <a:fillRect/>
          </a:stretch>
        </p:blipFill>
        <p:spPr/>
      </p:pic>
      <p:pic>
        <p:nvPicPr>
          <p:cNvPr id="9" name="Picture Placeholder 8" descr="WS000383.JPG"/>
          <p:cNvPicPr>
            <a:picLocks noGrp="1" noChangeAspect="1"/>
          </p:cNvPicPr>
          <p:nvPr>
            <p:ph type="pic" sz="quarter" idx="16"/>
          </p:nvPr>
        </p:nvPicPr>
        <p:blipFill>
          <a:blip r:embed="rId4" cstate="print"/>
          <a:srcRect l="18653" r="18653"/>
          <a:stretch>
            <a:fillRect/>
          </a:stretch>
        </p:blipFill>
        <p:spPr/>
      </p:pic>
      <p:pic>
        <p:nvPicPr>
          <p:cNvPr id="34" name="Picture Placeholder 33" descr="Lambda_Check_1_c08e0fea1d.jpg"/>
          <p:cNvPicPr>
            <a:picLocks noGrp="1" noChangeAspect="1"/>
          </p:cNvPicPr>
          <p:nvPr>
            <p:ph type="pic" sz="quarter" idx="19"/>
          </p:nvPr>
        </p:nvPicPr>
        <p:blipFill>
          <a:blip r:embed="rId5" cstate="print"/>
          <a:srcRect l="19493" r="19493"/>
          <a:stretch>
            <a:fillRect/>
          </a:stretch>
        </p:blipFill>
        <p:spPr>
          <a:extLst/>
        </p:spPr>
      </p:pic>
      <p:sp>
        <p:nvSpPr>
          <p:cNvPr id="41990" name="TextBox 12"/>
          <p:cNvSpPr txBox="1">
            <a:spLocks noChangeArrowheads="1"/>
          </p:cNvSpPr>
          <p:nvPr/>
        </p:nvSpPr>
        <p:spPr bwMode="auto">
          <a:xfrm>
            <a:off x="623455" y="336177"/>
            <a:ext cx="2666403" cy="1467854"/>
          </a:xfrm>
          <a:prstGeom prst="rect">
            <a:avLst/>
          </a:prstGeom>
          <a:noFill/>
          <a:ln w="9525">
            <a:noFill/>
            <a:miter lim="800000"/>
            <a:headEnd/>
            <a:tailEnd/>
          </a:ln>
        </p:spPr>
        <p:txBody>
          <a:bodyPr wrap="none" lIns="82058" tIns="41029" rIns="82058" bIns="41029">
            <a:spAutoFit/>
          </a:bodyPr>
          <a:lstStyle/>
          <a:p>
            <a:r>
              <a:rPr lang="nl-NL" dirty="0">
                <a:latin typeface="Arial" pitchFamily="34" charset="0"/>
                <a:cs typeface="Arial" pitchFamily="34" charset="0"/>
              </a:rPr>
              <a:t>Gabino Sanchez </a:t>
            </a:r>
            <a:r>
              <a:rPr lang="nl-NL" dirty="0" smtClean="0">
                <a:latin typeface="Arial" pitchFamily="34" charset="0"/>
                <a:cs typeface="Arial" pitchFamily="34" charset="0"/>
              </a:rPr>
              <a:t>Perez  </a:t>
            </a:r>
            <a:endParaRPr lang="nl-NL" dirty="0">
              <a:latin typeface="Arial" pitchFamily="34" charset="0"/>
              <a:cs typeface="Arial" pitchFamily="34" charset="0"/>
            </a:endParaRPr>
          </a:p>
          <a:p>
            <a:r>
              <a:rPr lang="nl-NL" dirty="0">
                <a:latin typeface="Arial" pitchFamily="34" charset="0"/>
                <a:cs typeface="Arial" pitchFamily="34" charset="0"/>
              </a:rPr>
              <a:t>Henri van de Geest</a:t>
            </a:r>
          </a:p>
          <a:p>
            <a:r>
              <a:rPr lang="nl-NL" dirty="0" smtClean="0">
                <a:latin typeface="Arial" pitchFamily="34" charset="0"/>
                <a:cs typeface="Arial" pitchFamily="34" charset="0"/>
              </a:rPr>
              <a:t>Thamara </a:t>
            </a:r>
            <a:r>
              <a:rPr lang="nl-NL" dirty="0">
                <a:latin typeface="Arial" pitchFamily="34" charset="0"/>
                <a:cs typeface="Arial" pitchFamily="34" charset="0"/>
              </a:rPr>
              <a:t>Hesselink</a:t>
            </a:r>
          </a:p>
          <a:p>
            <a:r>
              <a:rPr lang="nl-NL" dirty="0" smtClean="0">
                <a:latin typeface="Arial" pitchFamily="34" charset="0"/>
                <a:cs typeface="Arial" pitchFamily="34" charset="0"/>
              </a:rPr>
              <a:t>Elio </a:t>
            </a:r>
            <a:r>
              <a:rPr lang="nl-NL" dirty="0">
                <a:latin typeface="Arial" pitchFamily="34" charset="0"/>
                <a:cs typeface="Arial" pitchFamily="34" charset="0"/>
              </a:rPr>
              <a:t>Schijlen</a:t>
            </a:r>
          </a:p>
          <a:p>
            <a:endParaRPr lang="nl-NL" dirty="0"/>
          </a:p>
        </p:txBody>
      </p:sp>
      <p:pic>
        <p:nvPicPr>
          <p:cNvPr id="7" name="Picture Placeholder 33" descr="Lambda_Check_1_c08e0fea1d.jpg"/>
          <p:cNvPicPr>
            <a:picLocks noChangeAspect="1"/>
          </p:cNvPicPr>
          <p:nvPr/>
        </p:nvPicPr>
        <p:blipFill>
          <a:blip r:embed="rId6" cstate="print"/>
          <a:stretch>
            <a:fillRect/>
          </a:stretch>
        </p:blipFill>
        <p:spPr bwMode="auto">
          <a:xfrm>
            <a:off x="6274991" y="3284984"/>
            <a:ext cx="2835181" cy="2664295"/>
          </a:xfrm>
          <a:prstGeom prst="ellipse">
            <a:avLst/>
          </a:prstGeom>
          <a:solidFill>
            <a:srgbClr val="D5D2CA"/>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8" name="Picture 7" descr="PLANT_1R_FC.pdf"/>
          <p:cNvPicPr>
            <a:picLocks noChangeAspect="1"/>
          </p:cNvPicPr>
          <p:nvPr/>
        </p:nvPicPr>
        <p:blipFill>
          <a:blip r:embed="rId7" cstate="print"/>
          <a:srcRect/>
          <a:stretch>
            <a:fillRect/>
          </a:stretch>
        </p:blipFill>
        <p:spPr bwMode="auto">
          <a:xfrm>
            <a:off x="0" y="1844824"/>
            <a:ext cx="5553075" cy="815975"/>
          </a:xfrm>
          <a:prstGeom prst="rect">
            <a:avLst/>
          </a:prstGeom>
          <a:noFill/>
          <a:ln w="9525">
            <a:noFill/>
            <a:miter lim="800000"/>
            <a:headEnd/>
            <a:tailEnd/>
          </a:ln>
        </p:spPr>
      </p:pic>
      <p:sp>
        <p:nvSpPr>
          <p:cNvPr id="10" name="Rectangle 9"/>
          <p:cNvSpPr/>
          <p:nvPr/>
        </p:nvSpPr>
        <p:spPr>
          <a:xfrm>
            <a:off x="4716016" y="404664"/>
            <a:ext cx="3095719" cy="1477328"/>
          </a:xfrm>
          <a:prstGeom prst="rect">
            <a:avLst/>
          </a:prstGeom>
        </p:spPr>
        <p:txBody>
          <a:bodyPr wrap="none">
            <a:spAutoFit/>
          </a:bodyPr>
          <a:lstStyle/>
          <a:p>
            <a:r>
              <a:rPr lang="nl-NL" dirty="0" smtClean="0">
                <a:latin typeface="Arial" pitchFamily="34" charset="0"/>
                <a:cs typeface="Arial" pitchFamily="34" charset="0"/>
              </a:rPr>
              <a:t>Naturalis Biodiversity Center</a:t>
            </a:r>
          </a:p>
          <a:p>
            <a:r>
              <a:rPr lang="nl-NL" dirty="0" smtClean="0">
                <a:latin typeface="Arial" pitchFamily="34" charset="0"/>
                <a:cs typeface="Arial" pitchFamily="34" charset="0"/>
              </a:rPr>
              <a:t>Hogeschool Leiden</a:t>
            </a:r>
          </a:p>
          <a:p>
            <a:endParaRPr lang="nl-NL" dirty="0" smtClean="0">
              <a:latin typeface="Arial" pitchFamily="34" charset="0"/>
              <a:cs typeface="Arial" pitchFamily="34" charset="0"/>
            </a:endParaRPr>
          </a:p>
          <a:p>
            <a:r>
              <a:rPr lang="nl-NL" dirty="0" smtClean="0">
                <a:latin typeface="Arial" pitchFamily="34" charset="0"/>
                <a:cs typeface="Arial" pitchFamily="34" charset="0"/>
              </a:rPr>
              <a:t>Barbara Gravendeel</a:t>
            </a:r>
          </a:p>
          <a:p>
            <a:r>
              <a:rPr lang="nl-NL" dirty="0" smtClean="0">
                <a:latin typeface="Arial" pitchFamily="34" charset="0"/>
                <a:cs typeface="Arial" pitchFamily="34" charset="0"/>
              </a:rPr>
              <a:t>Anita Dirks</a:t>
            </a:r>
            <a:endParaRPr lang="nl-NL"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GB" smtClean="0"/>
              <a:t>3</a:t>
            </a:r>
            <a:r>
              <a:rPr lang="en-GB" baseline="30000" smtClean="0"/>
              <a:t>d</a:t>
            </a:r>
            <a:r>
              <a:rPr lang="en-GB" smtClean="0"/>
              <a:t> Gen Sequencing: PacBio</a:t>
            </a:r>
            <a:endParaRPr lang="nl-NL" smtClean="0"/>
          </a:p>
        </p:txBody>
      </p:sp>
      <p:sp>
        <p:nvSpPr>
          <p:cNvPr id="6147" name="Content Placeholder 2"/>
          <p:cNvSpPr>
            <a:spLocks noGrp="1"/>
          </p:cNvSpPr>
          <p:nvPr>
            <p:ph idx="1"/>
          </p:nvPr>
        </p:nvSpPr>
        <p:spPr>
          <a:xfrm>
            <a:off x="421200" y="1555817"/>
            <a:ext cx="8521188" cy="4089600"/>
          </a:xfrm>
        </p:spPr>
        <p:txBody>
          <a:bodyPr/>
          <a:lstStyle/>
          <a:p>
            <a:pPr eaLnBrk="1" hangingPunct="1"/>
            <a:r>
              <a:rPr lang="nl-NL" dirty="0" smtClean="0"/>
              <a:t>SMRT sequencing</a:t>
            </a:r>
          </a:p>
          <a:p>
            <a:pPr eaLnBrk="1" hangingPunct="1"/>
            <a:r>
              <a:rPr lang="nl-NL" dirty="0" smtClean="0"/>
              <a:t>Kb read length</a:t>
            </a:r>
          </a:p>
          <a:p>
            <a:pPr eaLnBrk="1" hangingPunct="1"/>
            <a:r>
              <a:rPr lang="nl-NL" dirty="0" smtClean="0"/>
              <a:t>&lt;50,000 reads</a:t>
            </a:r>
          </a:p>
          <a:p>
            <a:pPr eaLnBrk="1" hangingPunct="1"/>
            <a:r>
              <a:rPr lang="nl-NL" dirty="0" smtClean="0"/>
              <a:t>1-5 Gb/run</a:t>
            </a:r>
          </a:p>
          <a:p>
            <a:pPr eaLnBrk="1" hangingPunct="1"/>
            <a:endParaRPr lang="nl-NL" dirty="0" smtClean="0"/>
          </a:p>
        </p:txBody>
      </p:sp>
      <p:pic>
        <p:nvPicPr>
          <p:cNvPr id="6148" name="Picture 8" descr="http://www.sparkawards.com/gallery/PacBio-RS-Photo21.jpg"/>
          <p:cNvPicPr>
            <a:picLocks noChangeAspect="1" noChangeArrowheads="1"/>
          </p:cNvPicPr>
          <p:nvPr/>
        </p:nvPicPr>
        <p:blipFill>
          <a:blip r:embed="rId2" cstate="print"/>
          <a:srcRect/>
          <a:stretch>
            <a:fillRect/>
          </a:stretch>
        </p:blipFill>
        <p:spPr bwMode="auto">
          <a:xfrm>
            <a:off x="3948545" y="1479177"/>
            <a:ext cx="4537364" cy="3405188"/>
          </a:xfrm>
          <a:prstGeom prst="rect">
            <a:avLst/>
          </a:prstGeom>
          <a:noFill/>
          <a:ln w="9525">
            <a:noFill/>
            <a:miter lim="800000"/>
            <a:headEnd/>
            <a:tailEnd/>
          </a:ln>
        </p:spPr>
      </p:pic>
      <p:pic>
        <p:nvPicPr>
          <p:cNvPr id="6149" name="Picture 8" descr="http://a1.sphotos.ak.fbcdn.net/hphotos-ak-ash4/s320x320/409442_338086889565510_237380406302826_1070742_604627169_n.jpg"/>
          <p:cNvPicPr>
            <a:picLocks noChangeAspect="1" noChangeArrowheads="1"/>
          </p:cNvPicPr>
          <p:nvPr/>
        </p:nvPicPr>
        <p:blipFill>
          <a:blip r:embed="rId3" cstate="print"/>
          <a:srcRect/>
          <a:stretch>
            <a:fillRect/>
          </a:stretch>
        </p:blipFill>
        <p:spPr bwMode="auto">
          <a:xfrm>
            <a:off x="971600" y="4005064"/>
            <a:ext cx="2545773" cy="2297206"/>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title"/>
          </p:nvPr>
        </p:nvSpPr>
        <p:spPr/>
        <p:txBody>
          <a:bodyPr/>
          <a:lstStyle/>
          <a:p>
            <a:pPr eaLnBrk="1" hangingPunct="1"/>
            <a:r>
              <a:rPr lang="en-US" smtClean="0"/>
              <a:t>Pacbio sequencing</a:t>
            </a:r>
          </a:p>
        </p:txBody>
      </p:sp>
      <p:pic>
        <p:nvPicPr>
          <p:cNvPr id="8" name="Picture 2" descr="Fig 7 high res"/>
          <p:cNvPicPr>
            <a:picLocks noChangeAspect="1" noChangeArrowheads="1"/>
          </p:cNvPicPr>
          <p:nvPr>
            <p:custDataLst>
              <p:tags r:id="rId2"/>
            </p:custDataLst>
          </p:nvPr>
        </p:nvPicPr>
        <p:blipFill>
          <a:blip r:embed="rId6" cstate="print"/>
          <a:srcRect l="2605" t="6100" r="3572" b="6448"/>
          <a:stretch>
            <a:fillRect/>
          </a:stretch>
        </p:blipFill>
        <p:spPr bwMode="auto">
          <a:xfrm>
            <a:off x="304512" y="1844769"/>
            <a:ext cx="3810000" cy="2664199"/>
          </a:xfrm>
          <a:prstGeom prst="rect">
            <a:avLst/>
          </a:prstGeom>
          <a:ln>
            <a:noFill/>
          </a:ln>
          <a:effectLst>
            <a:outerShdw blurRad="292100" dist="139700" dir="2700000" algn="tl" rotWithShape="0">
              <a:srgbClr val="333333">
                <a:alpha val="65000"/>
              </a:srgbClr>
            </a:outerShdw>
          </a:effectLst>
          <a:extLst/>
        </p:spPr>
      </p:pic>
      <p:sp>
        <p:nvSpPr>
          <p:cNvPr id="7172" name="Text Box 5"/>
          <p:cNvSpPr txBox="1">
            <a:spLocks noChangeArrowheads="1"/>
          </p:cNvSpPr>
          <p:nvPr/>
        </p:nvSpPr>
        <p:spPr bwMode="auto">
          <a:xfrm>
            <a:off x="1379682" y="1448361"/>
            <a:ext cx="1595415" cy="369320"/>
          </a:xfrm>
          <a:prstGeom prst="rect">
            <a:avLst/>
          </a:prstGeom>
          <a:noFill/>
          <a:ln w="9525">
            <a:noFill/>
            <a:miter lim="800000"/>
            <a:headEnd/>
            <a:tailEnd/>
          </a:ln>
        </p:spPr>
        <p:txBody>
          <a:bodyPr wrap="none" lIns="91429" tIns="45714" rIns="91429" bIns="45714">
            <a:spAutoFit/>
          </a:bodyPr>
          <a:lstStyle/>
          <a:p>
            <a:r>
              <a:rPr lang="en-US" b="1" dirty="0" err="1"/>
              <a:t>Phospholinked</a:t>
            </a:r>
            <a:endParaRPr lang="en-US" b="1" dirty="0"/>
          </a:p>
        </p:txBody>
      </p:sp>
      <p:grpSp>
        <p:nvGrpSpPr>
          <p:cNvPr id="2" name="Group 6"/>
          <p:cNvGrpSpPr>
            <a:grpSpLocks/>
          </p:cNvGrpSpPr>
          <p:nvPr>
            <p:custDataLst>
              <p:tags r:id="rId3"/>
            </p:custDataLst>
          </p:nvPr>
        </p:nvGrpSpPr>
        <p:grpSpPr bwMode="auto">
          <a:xfrm>
            <a:off x="1975713" y="2095500"/>
            <a:ext cx="1077522" cy="1410541"/>
            <a:chOff x="3953" y="1516"/>
            <a:chExt cx="679" cy="888"/>
          </a:xfrm>
        </p:grpSpPr>
        <p:sp>
          <p:nvSpPr>
            <p:cNvPr id="13" name="Line 7"/>
            <p:cNvSpPr>
              <a:spLocks noChangeShapeType="1"/>
            </p:cNvSpPr>
            <p:nvPr/>
          </p:nvSpPr>
          <p:spPr bwMode="auto">
            <a:xfrm>
              <a:off x="4333" y="1792"/>
              <a:ext cx="246" cy="612"/>
            </a:xfrm>
            <a:prstGeom prst="line">
              <a:avLst/>
            </a:prstGeom>
            <a:ln>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defRPr/>
              </a:pPr>
              <a:endParaRPr lang="en-US"/>
            </a:p>
          </p:txBody>
        </p:sp>
        <p:sp>
          <p:nvSpPr>
            <p:cNvPr id="7178" name="Text Box 8"/>
            <p:cNvSpPr txBox="1">
              <a:spLocks noChangeArrowheads="1"/>
            </p:cNvSpPr>
            <p:nvPr/>
          </p:nvSpPr>
          <p:spPr bwMode="auto">
            <a:xfrm>
              <a:off x="3953" y="1516"/>
              <a:ext cx="679" cy="252"/>
            </a:xfrm>
            <a:prstGeom prst="rect">
              <a:avLst/>
            </a:prstGeom>
            <a:noFill/>
            <a:ln w="9525">
              <a:noFill/>
              <a:miter lim="800000"/>
              <a:headEnd/>
              <a:tailEnd/>
            </a:ln>
          </p:spPr>
          <p:txBody>
            <a:bodyPr wrap="none">
              <a:spAutoFit/>
            </a:bodyPr>
            <a:lstStyle/>
            <a:p>
              <a:r>
                <a:rPr lang="en-US" sz="1000" b="1" dirty="0">
                  <a:solidFill>
                    <a:srgbClr val="C00000"/>
                  </a:solidFill>
                </a:rPr>
                <a:t>Cleavage by </a:t>
              </a:r>
            </a:p>
            <a:p>
              <a:r>
                <a:rPr lang="en-US" sz="1000" b="1" dirty="0">
                  <a:solidFill>
                    <a:srgbClr val="C00000"/>
                  </a:solidFill>
                </a:rPr>
                <a:t>DNA polymerase</a:t>
              </a:r>
            </a:p>
          </p:txBody>
        </p:sp>
      </p:grpSp>
      <p:sp>
        <p:nvSpPr>
          <p:cNvPr id="16" name="Text Box 11"/>
          <p:cNvSpPr txBox="1">
            <a:spLocks noChangeArrowheads="1"/>
          </p:cNvSpPr>
          <p:nvPr/>
        </p:nvSpPr>
        <p:spPr bwMode="auto">
          <a:xfrm>
            <a:off x="295853" y="4968409"/>
            <a:ext cx="4276147" cy="1200316"/>
          </a:xfrm>
          <a:prstGeom prst="rect">
            <a:avLst/>
          </a:prstGeom>
          <a:noFill/>
          <a:ln>
            <a:noFill/>
          </a:ln>
          <a:effectLst/>
          <a:extLst/>
        </p:spPr>
        <p:txBody>
          <a:bodyPr lIns="91429" tIns="45714" rIns="91429" bIns="45714">
            <a:spAutoFit/>
          </a:bodyPr>
          <a:lstStyle/>
          <a:p>
            <a:pPr>
              <a:buFontTx/>
              <a:buChar char="•"/>
              <a:defRPr/>
            </a:pPr>
            <a:r>
              <a:rPr lang="en-US" dirty="0">
                <a:latin typeface="Arial" charset="0"/>
              </a:rPr>
              <a:t> </a:t>
            </a:r>
            <a:r>
              <a:rPr lang="en-US" dirty="0" err="1">
                <a:latin typeface="Arial" charset="0"/>
              </a:rPr>
              <a:t>Fluorophore</a:t>
            </a:r>
            <a:r>
              <a:rPr lang="en-US" dirty="0">
                <a:latin typeface="Arial" charset="0"/>
              </a:rPr>
              <a:t> clipped off by polymerase</a:t>
            </a:r>
          </a:p>
          <a:p>
            <a:pPr>
              <a:buFontTx/>
              <a:buChar char="•"/>
              <a:defRPr/>
            </a:pPr>
            <a:r>
              <a:rPr lang="en-US" dirty="0">
                <a:latin typeface="Arial" charset="0"/>
              </a:rPr>
              <a:t> DNA synthesized is natural</a:t>
            </a:r>
          </a:p>
          <a:p>
            <a:pPr marL="163494" indent="-163494">
              <a:buFontTx/>
              <a:buChar char="•"/>
              <a:defRPr/>
            </a:pPr>
            <a:r>
              <a:rPr lang="en-US" dirty="0">
                <a:latin typeface="Arial" charset="0"/>
              </a:rPr>
              <a:t>No steric hindrance or accumulation of background signal</a:t>
            </a:r>
          </a:p>
        </p:txBody>
      </p:sp>
      <p:sp>
        <p:nvSpPr>
          <p:cNvPr id="7175" name="TextBox 4"/>
          <p:cNvSpPr txBox="1">
            <a:spLocks noChangeArrowheads="1"/>
          </p:cNvSpPr>
          <p:nvPr/>
        </p:nvSpPr>
        <p:spPr bwMode="auto">
          <a:xfrm>
            <a:off x="5417704" y="5813052"/>
            <a:ext cx="2697126" cy="323153"/>
          </a:xfrm>
          <a:prstGeom prst="rect">
            <a:avLst/>
          </a:prstGeom>
          <a:noFill/>
          <a:ln w="9525">
            <a:noFill/>
            <a:miter lim="800000"/>
            <a:headEnd/>
            <a:tailEnd/>
          </a:ln>
        </p:spPr>
        <p:txBody>
          <a:bodyPr wrap="none" lIns="91429" tIns="45714" rIns="91429" bIns="45714">
            <a:spAutoFit/>
          </a:bodyPr>
          <a:lstStyle/>
          <a:p>
            <a:pPr>
              <a:lnSpc>
                <a:spcPts val="1795"/>
              </a:lnSpc>
            </a:pPr>
            <a:r>
              <a:rPr lang="nl-NL" sz="1400" dirty="0">
                <a:latin typeface="Verdana" pitchFamily="34" charset="0"/>
              </a:rPr>
              <a:t>ZMW Zero Mode Waveguide</a:t>
            </a:r>
          </a:p>
        </p:txBody>
      </p:sp>
      <p:pic>
        <p:nvPicPr>
          <p:cNvPr id="7176" name="Picture 11"/>
          <p:cNvPicPr>
            <a:picLocks noChangeAspect="1" noChangeArrowheads="1"/>
          </p:cNvPicPr>
          <p:nvPr/>
        </p:nvPicPr>
        <p:blipFill>
          <a:blip r:embed="rId7" cstate="print"/>
          <a:srcRect/>
          <a:stretch>
            <a:fillRect/>
          </a:stretch>
        </p:blipFill>
        <p:spPr bwMode="auto">
          <a:xfrm>
            <a:off x="4525818" y="1365718"/>
            <a:ext cx="4505614" cy="4175591"/>
          </a:xfrm>
          <a:prstGeom prst="rect">
            <a:avLst/>
          </a:prstGeom>
          <a:noFill/>
          <a:ln w="9525">
            <a:noFill/>
            <a:miter lim="800000"/>
            <a:headEnd/>
            <a:tailEnd/>
          </a:ln>
        </p:spPr>
      </p:pic>
    </p:spTree>
    <p:custDataLst>
      <p:tags r:id="rId1"/>
    </p:custData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1642" y="230188"/>
            <a:ext cx="8442796" cy="797934"/>
          </a:xfrm>
        </p:spPr>
        <p:txBody>
          <a:bodyPr/>
          <a:lstStyle/>
          <a:p>
            <a:r>
              <a:rPr lang="en-US" dirty="0" smtClean="0">
                <a:latin typeface="Arial" charset="0"/>
                <a:cs typeface="Arial" charset="0"/>
              </a:rPr>
              <a:t>SMRT bell template sequencing </a:t>
            </a:r>
            <a:endParaRPr lang="en-US" dirty="0"/>
          </a:p>
        </p:txBody>
      </p:sp>
      <p:pic>
        <p:nvPicPr>
          <p:cNvPr id="3" name="Strand.wmv">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6" cstate="print"/>
          <a:stretch>
            <a:fillRect/>
          </a:stretch>
        </p:blipFill>
        <p:spPr>
          <a:xfrm>
            <a:off x="533400" y="1066800"/>
            <a:ext cx="8267700" cy="4724400"/>
          </a:xfrm>
          <a:prstGeom prst="rect">
            <a:avLst/>
          </a:prstGeom>
        </p:spPr>
      </p:pic>
      <p:pic>
        <p:nvPicPr>
          <p:cNvPr id="4" name="Picture 7" descr="PLANT_1R_FC.pdf"/>
          <p:cNvPicPr>
            <a:picLocks noChangeAspect="1"/>
          </p:cNvPicPr>
          <p:nvPr/>
        </p:nvPicPr>
        <p:blipFill>
          <a:blip r:embed="rId7" cstate="print"/>
          <a:srcRect/>
          <a:stretch>
            <a:fillRect/>
          </a:stretch>
        </p:blipFill>
        <p:spPr bwMode="auto">
          <a:xfrm>
            <a:off x="5076056" y="6042025"/>
            <a:ext cx="5553075" cy="81597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5921969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lgn="l" eaLnBrk="1" hangingPunct="1"/>
            <a:r>
              <a:rPr lang="en-US" smtClean="0">
                <a:cs typeface="Arial" charset="0"/>
              </a:rPr>
              <a:t>Universal SMRTbell Template</a:t>
            </a:r>
          </a:p>
        </p:txBody>
      </p:sp>
      <p:pic>
        <p:nvPicPr>
          <p:cNvPr id="30723" name="Picture 91" descr="2-primed-bellr-(9,16)"/>
          <p:cNvPicPr>
            <a:picLocks noChangeAspect="1" noChangeArrowheads="1"/>
          </p:cNvPicPr>
          <p:nvPr>
            <p:custDataLst>
              <p:tags r:id="rId2"/>
            </p:custDataLst>
          </p:nvPr>
        </p:nvPicPr>
        <p:blipFill>
          <a:blip r:embed="rId10" cstate="print">
            <a:extLst>
              <a:ext uri="{28A0092B-C50C-407E-A947-70E740481C1C}">
                <a14:useLocalDpi xmlns:a14="http://schemas.microsoft.com/office/drawing/2010/main" val="0"/>
              </a:ext>
            </a:extLst>
          </a:blip>
          <a:srcRect l="3680" r="5377"/>
          <a:stretch>
            <a:fillRect/>
          </a:stretch>
        </p:blipFill>
        <p:spPr bwMode="auto">
          <a:xfrm>
            <a:off x="444500" y="1385328"/>
            <a:ext cx="2847398" cy="62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1" name="Picture 64" descr="purple-pass"/>
          <p:cNvPicPr>
            <a:picLocks noChangeAspect="1" noChangeArrowheads="1"/>
          </p:cNvPicPr>
          <p:nvPr>
            <p:custDataLst>
              <p:tags r:id="rId3"/>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5839114" y="1606644"/>
            <a:ext cx="1965614" cy="107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AutoShape 68"/>
          <p:cNvSpPr>
            <a:spLocks noChangeArrowheads="1"/>
          </p:cNvSpPr>
          <p:nvPr/>
        </p:nvSpPr>
        <p:spPr bwMode="auto">
          <a:xfrm>
            <a:off x="3544455" y="1491784"/>
            <a:ext cx="1873250" cy="376797"/>
          </a:xfrm>
          <a:prstGeom prst="rightArrow">
            <a:avLst>
              <a:gd name="adj1" fmla="val 45185"/>
              <a:gd name="adj2" fmla="val 46734"/>
            </a:avLst>
          </a:prstGeom>
          <a:gradFill rotWithShape="1">
            <a:gsLst>
              <a:gs pos="0">
                <a:srgbClr val="1A384D">
                  <a:alpha val="0"/>
                </a:srgbClr>
              </a:gs>
              <a:gs pos="100000">
                <a:srgbClr val="3978A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nchor="ctr"/>
          <a:lstStyle/>
          <a:p>
            <a:endParaRPr lang="nl-NL">
              <a:latin typeface="Calibri" pitchFamily="34" charset="0"/>
            </a:endParaRPr>
          </a:p>
        </p:txBody>
      </p:sp>
      <p:sp>
        <p:nvSpPr>
          <p:cNvPr id="3" name="TextBox 2"/>
          <p:cNvSpPr txBox="1">
            <a:spLocks noChangeArrowheads="1"/>
          </p:cNvSpPr>
          <p:nvPr/>
        </p:nvSpPr>
        <p:spPr bwMode="auto">
          <a:xfrm>
            <a:off x="444501" y="983317"/>
            <a:ext cx="2403200" cy="369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Standard Sequencing</a:t>
            </a:r>
          </a:p>
        </p:txBody>
      </p:sp>
      <p:sp>
        <p:nvSpPr>
          <p:cNvPr id="4" name="TextBox 3"/>
          <p:cNvSpPr txBox="1">
            <a:spLocks noChangeArrowheads="1"/>
          </p:cNvSpPr>
          <p:nvPr/>
        </p:nvSpPr>
        <p:spPr bwMode="auto">
          <a:xfrm>
            <a:off x="922194" y="1867181"/>
            <a:ext cx="1500909" cy="27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200" b="1"/>
              <a:t>Large Insert Sizes</a:t>
            </a:r>
          </a:p>
        </p:txBody>
      </p:sp>
      <p:sp>
        <p:nvSpPr>
          <p:cNvPr id="36" name="TextBox 35"/>
          <p:cNvSpPr txBox="1">
            <a:spLocks noChangeArrowheads="1"/>
          </p:cNvSpPr>
          <p:nvPr/>
        </p:nvSpPr>
        <p:spPr bwMode="auto">
          <a:xfrm>
            <a:off x="5804478" y="1774732"/>
            <a:ext cx="2705966" cy="46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200" b="1"/>
              <a:t>Generates one pass on each molecule sequenced</a:t>
            </a:r>
          </a:p>
        </p:txBody>
      </p:sp>
      <p:grpSp>
        <p:nvGrpSpPr>
          <p:cNvPr id="2" name="Group 4"/>
          <p:cNvGrpSpPr>
            <a:grpSpLocks/>
          </p:cNvGrpSpPr>
          <p:nvPr/>
        </p:nvGrpSpPr>
        <p:grpSpPr bwMode="auto">
          <a:xfrm>
            <a:off x="444500" y="3092823"/>
            <a:ext cx="8618682" cy="1910764"/>
            <a:chOff x="488950" y="3505200"/>
            <a:chExt cx="9480550" cy="2165533"/>
          </a:xfrm>
        </p:grpSpPr>
        <p:pic>
          <p:nvPicPr>
            <p:cNvPr id="30734" name="Picture 56" descr="SMRT_02"/>
            <p:cNvPicPr>
              <a:picLocks noChangeAspect="1" noChangeArrowheads="1"/>
            </p:cNvPicPr>
            <p:nvPr>
              <p:custDataLst>
                <p:tags r:id="rId4"/>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67706" t="57074" r="26518" b="6438"/>
            <a:stretch>
              <a:fillRect/>
            </a:stretch>
          </p:blipFill>
          <p:spPr bwMode="auto">
            <a:xfrm>
              <a:off x="7720013" y="3810000"/>
              <a:ext cx="425450"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67" descr="for-circular"/>
            <p:cNvPicPr>
              <a:picLocks noChangeAspect="1" noChangeArrowheads="1"/>
            </p:cNvPicPr>
            <p:nvPr>
              <p:custDataLst>
                <p:tags r:id="rId5"/>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488950" y="4035425"/>
              <a:ext cx="21780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93"/>
            <p:cNvGrpSpPr>
              <a:grpSpLocks/>
            </p:cNvGrpSpPr>
            <p:nvPr>
              <p:custDataLst>
                <p:tags r:id="rId6"/>
              </p:custDataLst>
            </p:nvPr>
          </p:nvGrpSpPr>
          <p:grpSpPr bwMode="auto">
            <a:xfrm>
              <a:off x="6423025" y="3810000"/>
              <a:ext cx="1147763" cy="1177925"/>
              <a:chOff x="4289" y="1807"/>
              <a:chExt cx="295" cy="294"/>
            </a:xfrm>
          </p:grpSpPr>
          <p:grpSp>
            <p:nvGrpSpPr>
              <p:cNvPr id="6" name="Group 77"/>
              <p:cNvGrpSpPr>
                <a:grpSpLocks/>
              </p:cNvGrpSpPr>
              <p:nvPr/>
            </p:nvGrpSpPr>
            <p:grpSpPr bwMode="auto">
              <a:xfrm>
                <a:off x="4289" y="1807"/>
                <a:ext cx="295" cy="66"/>
                <a:chOff x="8769" y="2935"/>
                <a:chExt cx="295" cy="66"/>
              </a:xfrm>
            </p:grpSpPr>
            <p:pic>
              <p:nvPicPr>
                <p:cNvPr id="30755" name="Picture 65" descr="yellow-pass"/>
                <p:cNvPicPr>
                  <a:picLocks noChangeAspect="1" noChangeArrowheads="1"/>
                </p:cNvPicPr>
                <p:nvPr/>
              </p:nvPicPr>
              <p:blipFill>
                <a:blip r:embed="rId14" cstate="print">
                  <a:extLst>
                    <a:ext uri="{28A0092B-C50C-407E-A947-70E740481C1C}">
                      <a14:useLocalDpi xmlns:a14="http://schemas.microsoft.com/office/drawing/2010/main" val="0"/>
                    </a:ext>
                  </a:extLst>
                </a:blip>
                <a:srcRect r="58037" b="-7693"/>
                <a:stretch>
                  <a:fillRect/>
                </a:stretch>
              </p:blipFill>
              <p:spPr bwMode="auto">
                <a:xfrm>
                  <a:off x="8769" y="2959"/>
                  <a:ext cx="295"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6" name="Picture 76" descr="purple-pass"/>
                <p:cNvPicPr>
                  <a:picLocks noChangeAspect="1" noChangeArrowheads="1"/>
                </p:cNvPicPr>
                <p:nvPr/>
              </p:nvPicPr>
              <p:blipFill>
                <a:blip r:embed="rId11" cstate="print">
                  <a:extLst>
                    <a:ext uri="{28A0092B-C50C-407E-A947-70E740481C1C}">
                      <a14:useLocalDpi xmlns:a14="http://schemas.microsoft.com/office/drawing/2010/main" val="0"/>
                    </a:ext>
                  </a:extLst>
                </a:blip>
                <a:srcRect r="58179" b="30769"/>
                <a:stretch>
                  <a:fillRect/>
                </a:stretch>
              </p:blipFill>
              <p:spPr bwMode="auto">
                <a:xfrm>
                  <a:off x="8769" y="2935"/>
                  <a:ext cx="29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78"/>
              <p:cNvGrpSpPr>
                <a:grpSpLocks/>
              </p:cNvGrpSpPr>
              <p:nvPr/>
            </p:nvGrpSpPr>
            <p:grpSpPr bwMode="auto">
              <a:xfrm>
                <a:off x="4289" y="1864"/>
                <a:ext cx="295" cy="66"/>
                <a:chOff x="8769" y="2935"/>
                <a:chExt cx="295" cy="66"/>
              </a:xfrm>
            </p:grpSpPr>
            <p:pic>
              <p:nvPicPr>
                <p:cNvPr id="30753" name="Picture 79" descr="yellow-pass"/>
                <p:cNvPicPr>
                  <a:picLocks noChangeAspect="1" noChangeArrowheads="1"/>
                </p:cNvPicPr>
                <p:nvPr/>
              </p:nvPicPr>
              <p:blipFill>
                <a:blip r:embed="rId14" cstate="print">
                  <a:extLst>
                    <a:ext uri="{28A0092B-C50C-407E-A947-70E740481C1C}">
                      <a14:useLocalDpi xmlns:a14="http://schemas.microsoft.com/office/drawing/2010/main" val="0"/>
                    </a:ext>
                  </a:extLst>
                </a:blip>
                <a:srcRect r="58037" b="-7693"/>
                <a:stretch>
                  <a:fillRect/>
                </a:stretch>
              </p:blipFill>
              <p:spPr bwMode="auto">
                <a:xfrm>
                  <a:off x="8769" y="2959"/>
                  <a:ext cx="295"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4" name="Picture 80" descr="purple-pass"/>
                <p:cNvPicPr>
                  <a:picLocks noChangeAspect="1" noChangeArrowheads="1"/>
                </p:cNvPicPr>
                <p:nvPr/>
              </p:nvPicPr>
              <p:blipFill>
                <a:blip r:embed="rId11" cstate="print">
                  <a:extLst>
                    <a:ext uri="{28A0092B-C50C-407E-A947-70E740481C1C}">
                      <a14:useLocalDpi xmlns:a14="http://schemas.microsoft.com/office/drawing/2010/main" val="0"/>
                    </a:ext>
                  </a:extLst>
                </a:blip>
                <a:srcRect r="58179" b="30769"/>
                <a:stretch>
                  <a:fillRect/>
                </a:stretch>
              </p:blipFill>
              <p:spPr bwMode="auto">
                <a:xfrm>
                  <a:off x="8769" y="2935"/>
                  <a:ext cx="29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81"/>
              <p:cNvGrpSpPr>
                <a:grpSpLocks/>
              </p:cNvGrpSpPr>
              <p:nvPr/>
            </p:nvGrpSpPr>
            <p:grpSpPr bwMode="auto">
              <a:xfrm>
                <a:off x="4289" y="1921"/>
                <a:ext cx="295" cy="66"/>
                <a:chOff x="8769" y="2935"/>
                <a:chExt cx="295" cy="66"/>
              </a:xfrm>
            </p:grpSpPr>
            <p:pic>
              <p:nvPicPr>
                <p:cNvPr id="30751" name="Picture 82" descr="yellow-pass"/>
                <p:cNvPicPr>
                  <a:picLocks noChangeAspect="1" noChangeArrowheads="1"/>
                </p:cNvPicPr>
                <p:nvPr/>
              </p:nvPicPr>
              <p:blipFill>
                <a:blip r:embed="rId14" cstate="print">
                  <a:extLst>
                    <a:ext uri="{28A0092B-C50C-407E-A947-70E740481C1C}">
                      <a14:useLocalDpi xmlns:a14="http://schemas.microsoft.com/office/drawing/2010/main" val="0"/>
                    </a:ext>
                  </a:extLst>
                </a:blip>
                <a:srcRect r="58037" b="-7693"/>
                <a:stretch>
                  <a:fillRect/>
                </a:stretch>
              </p:blipFill>
              <p:spPr bwMode="auto">
                <a:xfrm>
                  <a:off x="8769" y="2959"/>
                  <a:ext cx="295"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2" name="Picture 83" descr="purple-pass"/>
                <p:cNvPicPr>
                  <a:picLocks noChangeAspect="1" noChangeArrowheads="1"/>
                </p:cNvPicPr>
                <p:nvPr/>
              </p:nvPicPr>
              <p:blipFill>
                <a:blip r:embed="rId11" cstate="print">
                  <a:extLst>
                    <a:ext uri="{28A0092B-C50C-407E-A947-70E740481C1C}">
                      <a14:useLocalDpi xmlns:a14="http://schemas.microsoft.com/office/drawing/2010/main" val="0"/>
                    </a:ext>
                  </a:extLst>
                </a:blip>
                <a:srcRect r="58179" b="30769"/>
                <a:stretch>
                  <a:fillRect/>
                </a:stretch>
              </p:blipFill>
              <p:spPr bwMode="auto">
                <a:xfrm>
                  <a:off x="8769" y="2935"/>
                  <a:ext cx="29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84"/>
              <p:cNvGrpSpPr>
                <a:grpSpLocks/>
              </p:cNvGrpSpPr>
              <p:nvPr/>
            </p:nvGrpSpPr>
            <p:grpSpPr bwMode="auto">
              <a:xfrm>
                <a:off x="4289" y="1978"/>
                <a:ext cx="295" cy="66"/>
                <a:chOff x="8769" y="2935"/>
                <a:chExt cx="295" cy="66"/>
              </a:xfrm>
            </p:grpSpPr>
            <p:pic>
              <p:nvPicPr>
                <p:cNvPr id="30749" name="Picture 85" descr="yellow-pass"/>
                <p:cNvPicPr>
                  <a:picLocks noChangeAspect="1" noChangeArrowheads="1"/>
                </p:cNvPicPr>
                <p:nvPr/>
              </p:nvPicPr>
              <p:blipFill>
                <a:blip r:embed="rId14" cstate="print">
                  <a:extLst>
                    <a:ext uri="{28A0092B-C50C-407E-A947-70E740481C1C}">
                      <a14:useLocalDpi xmlns:a14="http://schemas.microsoft.com/office/drawing/2010/main" val="0"/>
                    </a:ext>
                  </a:extLst>
                </a:blip>
                <a:srcRect r="58037" b="-7693"/>
                <a:stretch>
                  <a:fillRect/>
                </a:stretch>
              </p:blipFill>
              <p:spPr bwMode="auto">
                <a:xfrm>
                  <a:off x="8769" y="2959"/>
                  <a:ext cx="295"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0" name="Picture 86" descr="purple-pass"/>
                <p:cNvPicPr>
                  <a:picLocks noChangeAspect="1" noChangeArrowheads="1"/>
                </p:cNvPicPr>
                <p:nvPr/>
              </p:nvPicPr>
              <p:blipFill>
                <a:blip r:embed="rId11" cstate="print">
                  <a:extLst>
                    <a:ext uri="{28A0092B-C50C-407E-A947-70E740481C1C}">
                      <a14:useLocalDpi xmlns:a14="http://schemas.microsoft.com/office/drawing/2010/main" val="0"/>
                    </a:ext>
                  </a:extLst>
                </a:blip>
                <a:srcRect r="58179" b="30769"/>
                <a:stretch>
                  <a:fillRect/>
                </a:stretch>
              </p:blipFill>
              <p:spPr bwMode="auto">
                <a:xfrm>
                  <a:off x="8769" y="2935"/>
                  <a:ext cx="29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 name="Group 87"/>
              <p:cNvGrpSpPr>
                <a:grpSpLocks/>
              </p:cNvGrpSpPr>
              <p:nvPr/>
            </p:nvGrpSpPr>
            <p:grpSpPr bwMode="auto">
              <a:xfrm>
                <a:off x="4289" y="2035"/>
                <a:ext cx="295" cy="66"/>
                <a:chOff x="8769" y="2935"/>
                <a:chExt cx="295" cy="66"/>
              </a:xfrm>
            </p:grpSpPr>
            <p:pic>
              <p:nvPicPr>
                <p:cNvPr id="30747" name="Picture 88" descr="yellow-pass"/>
                <p:cNvPicPr>
                  <a:picLocks noChangeAspect="1" noChangeArrowheads="1"/>
                </p:cNvPicPr>
                <p:nvPr/>
              </p:nvPicPr>
              <p:blipFill>
                <a:blip r:embed="rId14" cstate="print">
                  <a:extLst>
                    <a:ext uri="{28A0092B-C50C-407E-A947-70E740481C1C}">
                      <a14:useLocalDpi xmlns:a14="http://schemas.microsoft.com/office/drawing/2010/main" val="0"/>
                    </a:ext>
                  </a:extLst>
                </a:blip>
                <a:srcRect r="58037" b="-7693"/>
                <a:stretch>
                  <a:fillRect/>
                </a:stretch>
              </p:blipFill>
              <p:spPr bwMode="auto">
                <a:xfrm>
                  <a:off x="8769" y="2959"/>
                  <a:ext cx="295" cy="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48" name="Picture 89" descr="purple-pass"/>
                <p:cNvPicPr>
                  <a:picLocks noChangeAspect="1" noChangeArrowheads="1"/>
                </p:cNvPicPr>
                <p:nvPr/>
              </p:nvPicPr>
              <p:blipFill>
                <a:blip r:embed="rId11" cstate="print">
                  <a:extLst>
                    <a:ext uri="{28A0092B-C50C-407E-A947-70E740481C1C}">
                      <a14:useLocalDpi xmlns:a14="http://schemas.microsoft.com/office/drawing/2010/main" val="0"/>
                    </a:ext>
                  </a:extLst>
                </a:blip>
                <a:srcRect r="58179" b="30769"/>
                <a:stretch>
                  <a:fillRect/>
                </a:stretch>
              </p:blipFill>
              <p:spPr bwMode="auto">
                <a:xfrm>
                  <a:off x="8769" y="2935"/>
                  <a:ext cx="294" cy="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0737" name="AutoShape 92"/>
            <p:cNvSpPr>
              <a:spLocks noChangeArrowheads="1"/>
            </p:cNvSpPr>
            <p:nvPr/>
          </p:nvSpPr>
          <p:spPr bwMode="auto">
            <a:xfrm>
              <a:off x="2965450" y="4179888"/>
              <a:ext cx="2936875" cy="428625"/>
            </a:xfrm>
            <a:prstGeom prst="rightArrow">
              <a:avLst>
                <a:gd name="adj1" fmla="val 45185"/>
                <a:gd name="adj2" fmla="val 46535"/>
              </a:avLst>
            </a:prstGeom>
            <a:gradFill rotWithShape="1">
              <a:gsLst>
                <a:gs pos="0">
                  <a:srgbClr val="1A384D">
                    <a:alpha val="0"/>
                  </a:srgbClr>
                </a:gs>
                <a:gs pos="100000">
                  <a:srgbClr val="3978A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nchor="ctr"/>
            <a:lstStyle/>
            <a:p>
              <a:endParaRPr lang="nl-NL">
                <a:latin typeface="Calibri" pitchFamily="34" charset="0"/>
              </a:endParaRPr>
            </a:p>
          </p:txBody>
        </p:sp>
        <p:pic>
          <p:nvPicPr>
            <p:cNvPr id="30738" name="PPTShape_0" descr="SMRT_02"/>
            <p:cNvPicPr>
              <a:picLocks noChangeAspect="1" noChangeArrowheads="1"/>
            </p:cNvPicPr>
            <p:nvPr>
              <p:custDataLst>
                <p:tags r:id="rId7"/>
              </p:custDataLst>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73340" t="61609" r="2435" b="15491"/>
            <a:stretch>
              <a:fillRect/>
            </a:stretch>
          </p:blipFill>
          <p:spPr bwMode="auto">
            <a:xfrm>
              <a:off x="8145463" y="4092575"/>
              <a:ext cx="17907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9" name="TextBox 40"/>
            <p:cNvSpPr txBox="1">
              <a:spLocks noChangeArrowheads="1"/>
            </p:cNvSpPr>
            <p:nvPr/>
          </p:nvSpPr>
          <p:spPr bwMode="auto">
            <a:xfrm>
              <a:off x="498475" y="3505200"/>
              <a:ext cx="3851681" cy="43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t>Circular Consensus Sequencing</a:t>
              </a:r>
            </a:p>
          </p:txBody>
        </p:sp>
        <p:sp>
          <p:nvSpPr>
            <p:cNvPr id="30740" name="TextBox 41"/>
            <p:cNvSpPr txBox="1">
              <a:spLocks noChangeArrowheads="1"/>
            </p:cNvSpPr>
            <p:nvPr/>
          </p:nvSpPr>
          <p:spPr bwMode="auto">
            <a:xfrm>
              <a:off x="958850" y="4610100"/>
              <a:ext cx="1665184" cy="32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01882" tIns="50941" rIns="101882" bIns="50941">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200" b="1"/>
                <a:t>Small Insert Sizes</a:t>
              </a:r>
            </a:p>
          </p:txBody>
        </p:sp>
        <p:sp>
          <p:nvSpPr>
            <p:cNvPr id="30741" name="TextBox 42"/>
            <p:cNvSpPr txBox="1">
              <a:spLocks noChangeArrowheads="1"/>
            </p:cNvSpPr>
            <p:nvPr/>
          </p:nvSpPr>
          <p:spPr bwMode="auto">
            <a:xfrm>
              <a:off x="6438900" y="5135563"/>
              <a:ext cx="3530600" cy="53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1882" tIns="50941" rIns="101882" bIns="50941">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1200" b="1"/>
                <a:t>Generates multiple passes on each molecule sequenced</a:t>
              </a:r>
            </a:p>
          </p:txBody>
        </p:sp>
      </p:grpSp>
      <p:cxnSp>
        <p:nvCxnSpPr>
          <p:cNvPr id="9" name="Straight Connector 8"/>
          <p:cNvCxnSpPr/>
          <p:nvPr/>
        </p:nvCxnSpPr>
        <p:spPr>
          <a:xfrm>
            <a:off x="0" y="2564747"/>
            <a:ext cx="9144000" cy="0"/>
          </a:xfrm>
          <a:prstGeom prst="line">
            <a:avLst/>
          </a:prstGeom>
          <a:no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cxnSp>
      <p:sp>
        <p:nvSpPr>
          <p:cNvPr id="30731" name="TextBox 33"/>
          <p:cNvSpPr txBox="1">
            <a:spLocks noChangeArrowheads="1"/>
          </p:cNvSpPr>
          <p:nvPr/>
        </p:nvSpPr>
        <p:spPr bwMode="auto">
          <a:xfrm>
            <a:off x="5541818" y="2151529"/>
            <a:ext cx="2871588" cy="35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a:t>Single pass accuracy 85%</a:t>
            </a:r>
          </a:p>
        </p:txBody>
      </p:sp>
      <p:sp>
        <p:nvSpPr>
          <p:cNvPr id="30732" name="TextBox 34"/>
          <p:cNvSpPr txBox="1">
            <a:spLocks noChangeArrowheads="1"/>
          </p:cNvSpPr>
          <p:nvPr/>
        </p:nvSpPr>
        <p:spPr bwMode="auto">
          <a:xfrm>
            <a:off x="4364182" y="5177118"/>
            <a:ext cx="4032162" cy="1190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058" tIns="41029" rIns="82058" bIns="410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nl-NL" dirty="0"/>
              <a:t>3 passes : consensus accuracy &gt;95%</a:t>
            </a:r>
          </a:p>
          <a:p>
            <a:r>
              <a:rPr lang="nl-NL" dirty="0"/>
              <a:t>5 passes : consensus accuracy &gt;</a:t>
            </a:r>
            <a:r>
              <a:rPr lang="nl-NL" dirty="0" smtClean="0"/>
              <a:t>99%</a:t>
            </a:r>
            <a:endParaRPr lang="nl-NL" dirty="0"/>
          </a:p>
          <a:p>
            <a:endParaRPr lang="nl-NL" dirty="0"/>
          </a:p>
          <a:p>
            <a:endParaRPr lang="nl-NL" dirty="0"/>
          </a:p>
        </p:txBody>
      </p:sp>
      <p:sp>
        <p:nvSpPr>
          <p:cNvPr id="37" name="Rectangle 36"/>
          <p:cNvSpPr>
            <a:spLocks noChangeArrowheads="1"/>
          </p:cNvSpPr>
          <p:nvPr/>
        </p:nvSpPr>
        <p:spPr bwMode="auto">
          <a:xfrm>
            <a:off x="0" y="2230292"/>
            <a:ext cx="9144000" cy="3966882"/>
          </a:xfrm>
          <a:prstGeom prst="rect">
            <a:avLst/>
          </a:prstGeom>
          <a:solidFill>
            <a:schemeClr val="bg1"/>
          </a:solidFill>
          <a:ln w="9525" algn="ctr">
            <a:solidFill>
              <a:schemeClr val="tx1"/>
            </a:solidFill>
            <a:round/>
            <a:headEnd/>
            <a:tailEnd/>
          </a:ln>
        </p:spPr>
        <p:txBody>
          <a:bodyPr lIns="82058" tIns="41029" rIns="82058" bIns="41029"/>
          <a:lstStyle/>
          <a:p>
            <a:endParaRPr lang="nl-NL"/>
          </a:p>
        </p:txBody>
      </p:sp>
    </p:spTree>
    <p:custDataLst>
      <p:tags r:id="rId1"/>
    </p:custDataLst>
    <p:extLst>
      <p:ext uri="{BB962C8B-B14F-4D97-AF65-F5344CB8AC3E}">
        <p14:creationId xmlns:p14="http://schemas.microsoft.com/office/powerpoint/2010/main" val="191347359"/>
      </p:ext>
    </p:extLst>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2458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xit" presetSubtype="4" fill="hold" grpId="0" nodeType="clickEffect">
                                  <p:stCondLst>
                                    <p:cond delay="0"/>
                                  </p:stCondLst>
                                  <p:childTnLst>
                                    <p:anim calcmode="lin" valueType="num">
                                      <p:cBhvr additive="base">
                                        <p:cTn id="21" dur="500"/>
                                        <p:tgtEl>
                                          <p:spTgt spid="37"/>
                                        </p:tgtEl>
                                        <p:attrNameLst>
                                          <p:attrName>ppt_x</p:attrName>
                                        </p:attrNameLst>
                                      </p:cBhvr>
                                      <p:tavLst>
                                        <p:tav tm="0">
                                          <p:val>
                                            <p:strVal val="ppt_x"/>
                                          </p:val>
                                        </p:tav>
                                        <p:tav tm="100000">
                                          <p:val>
                                            <p:strVal val="ppt_x"/>
                                          </p:val>
                                        </p:tav>
                                      </p:tavLst>
                                    </p:anim>
                                    <p:anim calcmode="lin" valueType="num">
                                      <p:cBhvr additive="base">
                                        <p:cTn id="22" dur="500"/>
                                        <p:tgtEl>
                                          <p:spTgt spid="37"/>
                                        </p:tgtEl>
                                        <p:attrNameLst>
                                          <p:attrName>ppt_y</p:attrName>
                                        </p:attrNameLst>
                                      </p:cBhvr>
                                      <p:tavLst>
                                        <p:tav tm="0">
                                          <p:val>
                                            <p:strVal val="ppt_y"/>
                                          </p:val>
                                        </p:tav>
                                        <p:tav tm="100000">
                                          <p:val>
                                            <p:strVal val="1+ppt_h/2"/>
                                          </p:val>
                                        </p:tav>
                                      </p:tavLst>
                                    </p:anim>
                                    <p:set>
                                      <p:cBhvr>
                                        <p:cTn id="23"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36" grpId="0"/>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GB" smtClean="0"/>
          </a:p>
        </p:txBody>
      </p:sp>
      <p:pic>
        <p:nvPicPr>
          <p:cNvPr id="19459" name="Content Placeholder 3"/>
          <p:cNvPicPr>
            <a:picLocks noGrp="1" noChangeAspect="1"/>
          </p:cNvPicPr>
          <p:nvPr>
            <p:ph idx="1"/>
          </p:nvPr>
        </p:nvPicPr>
        <p:blipFill>
          <a:blip r:embed="rId2" cstate="print"/>
          <a:srcRect/>
          <a:stretch>
            <a:fillRect/>
          </a:stretch>
        </p:blipFill>
        <p:spPr>
          <a:xfrm>
            <a:off x="923636" y="28015"/>
            <a:ext cx="6922944" cy="6831386"/>
          </a:xfrm>
        </p:spPr>
      </p:pic>
      <p:pic>
        <p:nvPicPr>
          <p:cNvPr id="5" name="Picture 2"/>
          <p:cNvPicPr>
            <a:picLocks noChangeAspect="1" noChangeArrowheads="1"/>
          </p:cNvPicPr>
          <p:nvPr/>
        </p:nvPicPr>
        <p:blipFill>
          <a:blip r:embed="rId3" cstate="print"/>
          <a:srcRect l="6837" t="30194" r="22795" b="13419"/>
          <a:stretch>
            <a:fillRect/>
          </a:stretch>
        </p:blipFill>
        <p:spPr bwMode="auto">
          <a:xfrm>
            <a:off x="484909" y="11206"/>
            <a:ext cx="7798955" cy="489697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4572000" y="226919"/>
            <a:ext cx="4364182" cy="3178269"/>
          </a:xfrm>
          <a:prstGeom prst="rect">
            <a:avLst/>
          </a:prstGeom>
          <a:noFill/>
          <a:ln w="9525">
            <a:noFill/>
            <a:miter lim="800000"/>
            <a:headEnd/>
            <a:tailEnd/>
          </a:ln>
        </p:spPr>
      </p:pic>
      <p:pic>
        <p:nvPicPr>
          <p:cNvPr id="20483" name="Picture 3"/>
          <p:cNvPicPr>
            <a:picLocks noChangeAspect="1" noChangeArrowheads="1"/>
          </p:cNvPicPr>
          <p:nvPr/>
        </p:nvPicPr>
        <p:blipFill>
          <a:blip r:embed="rId3" cstate="print"/>
          <a:srcRect/>
          <a:stretch>
            <a:fillRect/>
          </a:stretch>
        </p:blipFill>
        <p:spPr bwMode="auto">
          <a:xfrm>
            <a:off x="4572000" y="3496235"/>
            <a:ext cx="4364182" cy="3176868"/>
          </a:xfrm>
          <a:prstGeom prst="rect">
            <a:avLst/>
          </a:prstGeom>
          <a:noFill/>
          <a:ln w="9525">
            <a:noFill/>
            <a:miter lim="800000"/>
            <a:headEnd/>
            <a:tailEnd/>
          </a:ln>
        </p:spPr>
      </p:pic>
      <p:pic>
        <p:nvPicPr>
          <p:cNvPr id="20484" name="Picture 5"/>
          <p:cNvPicPr>
            <a:picLocks noChangeAspect="1" noChangeArrowheads="1"/>
          </p:cNvPicPr>
          <p:nvPr/>
        </p:nvPicPr>
        <p:blipFill>
          <a:blip r:embed="rId4" cstate="print"/>
          <a:srcRect l="10040" t="7877" r="8122" b="4298"/>
          <a:stretch>
            <a:fillRect/>
          </a:stretch>
        </p:blipFill>
        <p:spPr bwMode="auto">
          <a:xfrm>
            <a:off x="86591" y="874059"/>
            <a:ext cx="4403148" cy="3507441"/>
          </a:xfrm>
          <a:prstGeom prst="rect">
            <a:avLst/>
          </a:prstGeom>
          <a:noFill/>
          <a:ln w="9525">
            <a:noFill/>
            <a:miter lim="800000"/>
            <a:headEnd/>
            <a:tailEnd/>
          </a:ln>
        </p:spPr>
      </p:pic>
      <p:sp>
        <p:nvSpPr>
          <p:cNvPr id="20485" name="TextBox 7"/>
          <p:cNvSpPr txBox="1">
            <a:spLocks noChangeArrowheads="1"/>
          </p:cNvSpPr>
          <p:nvPr/>
        </p:nvSpPr>
        <p:spPr bwMode="auto">
          <a:xfrm>
            <a:off x="98137" y="897872"/>
            <a:ext cx="2506807" cy="282914"/>
          </a:xfrm>
          <a:prstGeom prst="rect">
            <a:avLst/>
          </a:prstGeom>
          <a:solidFill>
            <a:schemeClr val="bg1"/>
          </a:solidFill>
          <a:ln w="9525">
            <a:noFill/>
            <a:miter lim="800000"/>
            <a:headEnd/>
            <a:tailEnd/>
          </a:ln>
        </p:spPr>
        <p:txBody>
          <a:bodyPr lIns="82058" tIns="41029" rIns="82058" bIns="41029">
            <a:spAutoFit/>
          </a:bodyPr>
          <a:lstStyle/>
          <a:p>
            <a:pPr marL="307718" indent="-307718"/>
            <a:r>
              <a:rPr lang="en-GB" sz="1300" b="1" dirty="0"/>
              <a:t>1.  DNA fragmentation</a:t>
            </a:r>
            <a:endParaRPr lang="en-GB"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607581" y="1825159"/>
            <a:ext cx="5918488" cy="4929187"/>
          </a:xfrm>
          <a:prstGeom prst="rect">
            <a:avLst/>
          </a:prstGeom>
          <a:noFill/>
          <a:ln w="9525">
            <a:noFill/>
            <a:miter lim="800000"/>
            <a:headEnd/>
            <a:tailEnd/>
          </a:ln>
        </p:spPr>
      </p:pic>
      <p:pic>
        <p:nvPicPr>
          <p:cNvPr id="21507" name="Picture 3"/>
          <p:cNvPicPr>
            <a:picLocks noChangeAspect="1" noChangeArrowheads="1"/>
          </p:cNvPicPr>
          <p:nvPr/>
        </p:nvPicPr>
        <p:blipFill>
          <a:blip r:embed="rId3" cstate="print"/>
          <a:srcRect/>
          <a:stretch>
            <a:fillRect/>
          </a:stretch>
        </p:blipFill>
        <p:spPr bwMode="auto">
          <a:xfrm>
            <a:off x="138546" y="746593"/>
            <a:ext cx="4963103" cy="2164136"/>
          </a:xfrm>
          <a:prstGeom prst="rect">
            <a:avLst/>
          </a:prstGeom>
          <a:noFill/>
          <a:ln w="9525">
            <a:noFill/>
            <a:miter lim="800000"/>
            <a:headEnd/>
            <a:tailEnd/>
          </a:ln>
        </p:spPr>
      </p:pic>
      <p:grpSp>
        <p:nvGrpSpPr>
          <p:cNvPr id="2" name="Group 7"/>
          <p:cNvGrpSpPr>
            <a:grpSpLocks/>
          </p:cNvGrpSpPr>
          <p:nvPr/>
        </p:nvGrpSpPr>
        <p:grpSpPr bwMode="auto">
          <a:xfrm>
            <a:off x="3671455" y="739589"/>
            <a:ext cx="5918489" cy="5999350"/>
            <a:chOff x="4179123" y="838200"/>
            <a:chExt cx="6510338" cy="6799396"/>
          </a:xfrm>
        </p:grpSpPr>
        <p:pic>
          <p:nvPicPr>
            <p:cNvPr id="21512" name="Picture 4"/>
            <p:cNvPicPr>
              <a:picLocks noChangeAspect="1" noChangeArrowheads="1"/>
            </p:cNvPicPr>
            <p:nvPr/>
          </p:nvPicPr>
          <p:blipFill>
            <a:blip r:embed="rId4" cstate="print"/>
            <a:srcRect/>
            <a:stretch>
              <a:fillRect/>
            </a:stretch>
          </p:blipFill>
          <p:spPr bwMode="auto">
            <a:xfrm>
              <a:off x="4179123" y="2050411"/>
              <a:ext cx="6510338" cy="5587185"/>
            </a:xfrm>
            <a:prstGeom prst="rect">
              <a:avLst/>
            </a:prstGeom>
            <a:noFill/>
            <a:ln w="9525">
              <a:noFill/>
              <a:miter lim="800000"/>
              <a:headEnd/>
              <a:tailEnd/>
            </a:ln>
          </p:spPr>
        </p:pic>
        <p:pic>
          <p:nvPicPr>
            <p:cNvPr id="21513" name="Picture 5"/>
            <p:cNvPicPr>
              <a:picLocks noChangeAspect="1" noChangeArrowheads="1"/>
            </p:cNvPicPr>
            <p:nvPr/>
          </p:nvPicPr>
          <p:blipFill>
            <a:blip r:embed="rId5" cstate="print"/>
            <a:srcRect/>
            <a:stretch>
              <a:fillRect/>
            </a:stretch>
          </p:blipFill>
          <p:spPr bwMode="auto">
            <a:xfrm>
              <a:off x="4700647" y="838200"/>
              <a:ext cx="5467291" cy="2460281"/>
            </a:xfrm>
            <a:prstGeom prst="rect">
              <a:avLst/>
            </a:prstGeom>
            <a:noFill/>
            <a:ln w="9525">
              <a:noFill/>
              <a:miter lim="800000"/>
              <a:headEnd/>
              <a:tailEnd/>
            </a:ln>
          </p:spPr>
        </p:pic>
        <p:sp>
          <p:nvSpPr>
            <p:cNvPr id="21514" name="TextBox 6"/>
            <p:cNvSpPr txBox="1">
              <a:spLocks noChangeArrowheads="1"/>
            </p:cNvSpPr>
            <p:nvPr/>
          </p:nvSpPr>
          <p:spPr bwMode="auto">
            <a:xfrm>
              <a:off x="7696200" y="4572000"/>
              <a:ext cx="2743200" cy="732523"/>
            </a:xfrm>
            <a:prstGeom prst="rect">
              <a:avLst/>
            </a:prstGeom>
            <a:noFill/>
            <a:ln w="9525">
              <a:noFill/>
              <a:miter lim="800000"/>
              <a:headEnd/>
              <a:tailEnd/>
            </a:ln>
          </p:spPr>
          <p:txBody>
            <a:bodyPr>
              <a:spAutoFit/>
            </a:bodyPr>
            <a:lstStyle/>
            <a:p>
              <a:r>
                <a:rPr lang="en-GB" altLang="en-US" dirty="0"/>
                <a:t>Blue pippin isolated </a:t>
              </a:r>
              <a:r>
                <a:rPr lang="en-GB" altLang="en-US"/>
                <a:t>SMRT </a:t>
              </a:r>
              <a:r>
                <a:rPr lang="en-GB" altLang="en-US" smtClean="0"/>
                <a:t>bells</a:t>
              </a:r>
              <a:endParaRPr lang="en-GB" altLang="en-US" sz="1300" dirty="0"/>
            </a:p>
          </p:txBody>
        </p:sp>
      </p:grpSp>
      <p:grpSp>
        <p:nvGrpSpPr>
          <p:cNvPr id="3" name="Group 9"/>
          <p:cNvGrpSpPr>
            <a:grpSpLocks/>
          </p:cNvGrpSpPr>
          <p:nvPr/>
        </p:nvGrpSpPr>
        <p:grpSpPr bwMode="auto">
          <a:xfrm>
            <a:off x="1837171" y="1809751"/>
            <a:ext cx="1210829" cy="2984967"/>
            <a:chOff x="2021541" y="2050411"/>
            <a:chExt cx="1331259" cy="3383363"/>
          </a:xfrm>
        </p:grpSpPr>
        <p:sp>
          <p:nvSpPr>
            <p:cNvPr id="21510" name="Rectangle 8"/>
            <p:cNvSpPr>
              <a:spLocks noChangeArrowheads="1"/>
            </p:cNvSpPr>
            <p:nvPr/>
          </p:nvSpPr>
          <p:spPr bwMode="auto">
            <a:xfrm>
              <a:off x="2882249" y="2050411"/>
              <a:ext cx="470551" cy="1248070"/>
            </a:xfrm>
            <a:prstGeom prst="rect">
              <a:avLst/>
            </a:prstGeom>
            <a:noFill/>
            <a:ln w="9525" algn="ctr">
              <a:solidFill>
                <a:srgbClr val="FF0000"/>
              </a:solidFill>
              <a:round/>
              <a:headEnd/>
              <a:tailEnd/>
            </a:ln>
          </p:spPr>
          <p:txBody>
            <a:bodyPr/>
            <a:lstStyle/>
            <a:p>
              <a:endParaRPr lang="en-GB" altLang="en-US"/>
            </a:p>
          </p:txBody>
        </p:sp>
        <p:sp>
          <p:nvSpPr>
            <p:cNvPr id="21511" name="Rectangle 13"/>
            <p:cNvSpPr>
              <a:spLocks noChangeArrowheads="1"/>
            </p:cNvSpPr>
            <p:nvPr/>
          </p:nvSpPr>
          <p:spPr bwMode="auto">
            <a:xfrm>
              <a:off x="2021541" y="5002887"/>
              <a:ext cx="470551" cy="430887"/>
            </a:xfrm>
            <a:prstGeom prst="rect">
              <a:avLst/>
            </a:prstGeom>
            <a:noFill/>
            <a:ln w="9525" algn="ctr">
              <a:solidFill>
                <a:srgbClr val="FF0000"/>
              </a:solidFill>
              <a:round/>
              <a:headEnd/>
              <a:tailEnd/>
            </a:ln>
          </p:spPr>
          <p:txBody>
            <a:bodyPr/>
            <a:lstStyle/>
            <a:p>
              <a:endParaRPr lang="en-GB"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altLang="en-US" sz="1600" dirty="0" smtClean="0"/>
              <a:t>Improved polymerase, and chemistry &gt; longer raw read length</a:t>
            </a:r>
            <a:br>
              <a:rPr lang="en-GB" altLang="en-US" sz="1600" dirty="0" smtClean="0"/>
            </a:br>
            <a:r>
              <a:rPr lang="en-GB" altLang="en-US" sz="1600" dirty="0" smtClean="0"/>
              <a:t>Improved library prep protocols for 20 Kb inserts</a:t>
            </a:r>
            <a:br>
              <a:rPr lang="en-GB" altLang="en-US" sz="1600" dirty="0" smtClean="0"/>
            </a:br>
            <a:r>
              <a:rPr lang="en-GB" altLang="en-US" sz="1600" dirty="0" smtClean="0"/>
              <a:t>Improved SMRT bell isolation (blue pippin) &gt; long </a:t>
            </a:r>
            <a:r>
              <a:rPr lang="en-GB" altLang="en-US" sz="1600" dirty="0" err="1" smtClean="0"/>
              <a:t>subreads</a:t>
            </a:r>
            <a:r>
              <a:rPr lang="en-GB" altLang="en-US" sz="1600" dirty="0" smtClean="0"/>
              <a:t> !!</a:t>
            </a:r>
          </a:p>
        </p:txBody>
      </p:sp>
      <p:pic>
        <p:nvPicPr>
          <p:cNvPr id="22531" name="Picture 2"/>
          <p:cNvPicPr>
            <a:picLocks noChangeAspect="1" noChangeArrowheads="1"/>
          </p:cNvPicPr>
          <p:nvPr/>
        </p:nvPicPr>
        <p:blipFill>
          <a:blip r:embed="rId2" cstate="print"/>
          <a:srcRect/>
          <a:stretch>
            <a:fillRect/>
          </a:stretch>
        </p:blipFill>
        <p:spPr bwMode="auto">
          <a:xfrm>
            <a:off x="4779818" y="1815353"/>
            <a:ext cx="4294909" cy="3664324"/>
          </a:xfrm>
          <a:prstGeom prst="rect">
            <a:avLst/>
          </a:prstGeom>
          <a:noFill/>
          <a:ln w="9525">
            <a:noFill/>
            <a:miter lim="800000"/>
            <a:headEnd/>
            <a:tailEnd/>
          </a:ln>
        </p:spPr>
      </p:pic>
      <p:pic>
        <p:nvPicPr>
          <p:cNvPr id="22532" name="Picture 3"/>
          <p:cNvPicPr>
            <a:picLocks noChangeAspect="1"/>
          </p:cNvPicPr>
          <p:nvPr/>
        </p:nvPicPr>
        <p:blipFill>
          <a:blip r:embed="rId3" cstate="print"/>
          <a:srcRect/>
          <a:stretch>
            <a:fillRect/>
          </a:stretch>
        </p:blipFill>
        <p:spPr bwMode="auto">
          <a:xfrm>
            <a:off x="-69273" y="1676680"/>
            <a:ext cx="4918364" cy="3832412"/>
          </a:xfrm>
          <a:prstGeom prst="rect">
            <a:avLst/>
          </a:prstGeom>
          <a:noFill/>
          <a:ln w="9525">
            <a:noFill/>
            <a:miter lim="800000"/>
            <a:headEnd/>
            <a:tailEnd/>
          </a:ln>
        </p:spPr>
      </p:pic>
      <p:pic>
        <p:nvPicPr>
          <p:cNvPr id="5" name="Picture 7" descr="PLANT_1R_FC.pdf"/>
          <p:cNvPicPr>
            <a:picLocks noChangeAspect="1"/>
          </p:cNvPicPr>
          <p:nvPr/>
        </p:nvPicPr>
        <p:blipFill>
          <a:blip r:embed="rId4" cstate="print"/>
          <a:srcRect/>
          <a:stretch>
            <a:fillRect/>
          </a:stretch>
        </p:blipFill>
        <p:spPr bwMode="auto">
          <a:xfrm>
            <a:off x="5076056" y="6042025"/>
            <a:ext cx="5553075" cy="815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GUID" val="4457e1b4-0155-40fd-9fad-a08e808eee1e"/>
  <p:tag name="ARTICULATE_SLIDE_PAUSE" val="1"/>
  <p:tag name="ARTICULATE_NAV_LEVEL" val="2"/>
  <p:tag name="ARTICULATE_SLIDE_PRESENTER" val="Jonas Korlach, PhD"/>
  <p:tag name="ARTICULATE_SLIDE_PRESENTER_GUID" val="9FFE572CDF4D"/>
  <p:tag name="ARTICULATE_PLAYLIST_ID" val="-1"/>
  <p:tag name="ARTICULATE_LOCK_SLIDE" val="0"/>
  <p:tag name="AUDIO_ID" val="275"/>
  <p:tag name="ELAPSEDTIME" val="36.828"/>
  <p:tag name="ARTICULATE_SLIDE_NAV" val="10"/>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msingh\LOCALS~1\Temp\articulate\presenter\imgtemp\vh863XE7_files\slide0001_image001.png"/>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e8c5bc96-d6a8-4c91-9aa2-3b372faa19e7"/>
  <p:tag name="TIMELINE" val="7.1/14.0/41.4/66.0"/>
  <p:tag name="ELAPSEDTIME" val="78.1"/>
  <p:tag name="ARTICULATE_SLIDE_PAUSE" val="1"/>
  <p:tag name="ARTICULATE_NAV_LEVEL" val="1"/>
  <p:tag name="ARTICULATE_SLIDE_PRESENTER" val="Kevin Travers, PhD"/>
  <p:tag name="ARTICULATE_SLIDE_PRESENTER_GUID" val="CE99FF28C17B"/>
  <p:tag name="ARTICULATE_PLAYLIST_ID" val="-1"/>
  <p:tag name="ARTICULATE_LOCK_SLIDE" val="0"/>
  <p:tag name="ARTICULATE_SLIDE_NAV" val="3"/>
</p:tagLst>
</file>

<file path=ppt/tags/tag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cb30a4b2-e819-4298-94a5-b66c3da80a81"/>
  <p:tag name="ARTICULATE_SLIDE_PAUSE" val="1"/>
  <p:tag name="ARTICULATE_NAV_LEVEL" val="2"/>
  <p:tag name="ARTICULATE_SLIDE_PRESENTER" val="Kevin Travers, PhD"/>
  <p:tag name="ARTICULATE_SLIDE_PRESENTER_GUID" val="CE99FF28C17B"/>
  <p:tag name="ARTICULATE_PLAYLIST_ID" val="-1"/>
  <p:tag name="ARTICULATE_LOCK_SLIDE" val="0"/>
  <p:tag name="AUDIO_IMPORT" val="C:\SAMP_01_Overview - podcast\MP3\06.mp3"/>
  <p:tag name="AUDIO_ID" val="338"/>
  <p:tag name="ELAPSEDTIME" val="29.887"/>
  <p:tag name="TIMELINE" val="5.63/11.08/19.85/25.16"/>
  <p:tag name="ARTICULATE_SLIDE_NAV" val="6"/>
</p:tagLst>
</file>

<file path=ppt/tags/tag8.xml><?xml version="1.0" encoding="utf-8"?>
<p:tagLst xmlns:a="http://schemas.openxmlformats.org/drawingml/2006/main" xmlns:r="http://schemas.openxmlformats.org/officeDocument/2006/relationships" xmlns:p="http://schemas.openxmlformats.org/presentationml/2006/main">
  <p:tag name="ARTICULATE_SOURCE_IMAGE" val="C:\DOCUME~1\msingh\LOCALS~1\Temp\articulate\presenter\imgtemp\RFj1dKn8_files\slide0001_image001.png"/>
  <p:tag name="ARTICULATE_PUBLISH_MODE" val="2"/>
</p:tagLst>
</file>

<file path=ppt/tags/tag9.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DOCUME~1\msingh\LOCALS~1\Temp\articulate\presenter\imgtemp\OtoCFMTF_files\slide0001_image001.pn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724</Words>
  <Application>Microsoft Office PowerPoint</Application>
  <PresentationFormat>Diavoorstelling (4:3)</PresentationFormat>
  <Paragraphs>103</Paragraphs>
  <Slides>14</Slides>
  <Notes>4</Notes>
  <HiddenSlides>0</HiddenSlides>
  <MMClips>1</MMClips>
  <ScaleCrop>false</ScaleCrop>
  <HeadingPairs>
    <vt:vector size="4" baseType="variant">
      <vt:variant>
        <vt:lpstr>Thema</vt:lpstr>
      </vt:variant>
      <vt:variant>
        <vt:i4>1</vt:i4>
      </vt:variant>
      <vt:variant>
        <vt:lpstr>Diatitels</vt:lpstr>
      </vt:variant>
      <vt:variant>
        <vt:i4>14</vt:i4>
      </vt:variant>
    </vt:vector>
  </HeadingPairs>
  <TitlesOfParts>
    <vt:vector size="15" baseType="lpstr">
      <vt:lpstr>Office Theme</vt:lpstr>
      <vt:lpstr>Real time single molecule sequencing</vt:lpstr>
      <vt:lpstr>3d Gen Sequencing: PacBio</vt:lpstr>
      <vt:lpstr>Pacbio sequencing</vt:lpstr>
      <vt:lpstr>SMRT bell template sequencing </vt:lpstr>
      <vt:lpstr>Universal SMRTbell Template</vt:lpstr>
      <vt:lpstr>PowerPoint-presentatie</vt:lpstr>
      <vt:lpstr>PowerPoint-presentatie</vt:lpstr>
      <vt:lpstr>PowerPoint-presentatie</vt:lpstr>
      <vt:lpstr>Improved polymerase, and chemistry &gt; longer raw read length Improved library prep protocols for 20 Kb inserts Improved SMRT bell isolation (blue pippin) &gt; long subreads !!</vt:lpstr>
      <vt:lpstr>PowerPoint-presentatie</vt:lpstr>
      <vt:lpstr>PowerPoint-presentatie</vt:lpstr>
      <vt:lpstr>Conclusion/discussion</vt:lpstr>
      <vt:lpstr>PowerPoint-presentatie</vt:lpstr>
      <vt:lpstr>PowerPoint-presentatie</vt:lpstr>
    </vt:vector>
  </TitlesOfParts>
  <Company>Wageningen UR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Schijlen, Elio</dc:creator>
  <cp:lastModifiedBy>nnmadmin</cp:lastModifiedBy>
  <cp:revision>19</cp:revision>
  <dcterms:created xsi:type="dcterms:W3CDTF">2014-01-14T15:09:57Z</dcterms:created>
  <dcterms:modified xsi:type="dcterms:W3CDTF">2014-03-05T15:51:20Z</dcterms:modified>
</cp:coreProperties>
</file>